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charts/chart1.xml" ContentType="application/vnd.openxmlformats-officedocument.drawingml.chart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Kumulatívny čistý prínos (M €)</c:v>
                </c:pt>
              </c:strCache>
            </c:strRef>
          </c:tx>
          <c:spPr>
            <a:solidFill>
              <a:srgbClr val="38BDF8">
                <a:alpha val="95000"/>
              </a:srgbClr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R1</c:v>
                  </c:pt>
                  <c:pt idx="1">
                    <c:v>R2</c:v>
                  </c:pt>
                  <c:pt idx="2">
                    <c:v>R3</c:v>
                  </c:pt>
                  <c:pt idx="3">
                    <c:v>R4</c:v>
                  </c:pt>
                  <c:pt idx="4">
                    <c:v>R5</c:v>
                  </c:pt>
                  <c:pt idx="5">
                    <c:v>R6</c:v>
                  </c:pt>
                  <c:pt idx="6">
                    <c:v>R7</c:v>
                  </c:pt>
                  <c:pt idx="7">
                    <c:v>R8</c:v>
                  </c:pt>
                  <c:pt idx="8">
                    <c:v>R9</c:v>
                  </c:pt>
                  <c:pt idx="9">
                    <c:v>R10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-27</c:v>
                </c:pt>
                <c:pt idx="1">
                  <c:v>-54</c:v>
                </c:pt>
                <c:pt idx="2">
                  <c:v>-42.1</c:v>
                </c:pt>
                <c:pt idx="3">
                  <c:v>-30.1</c:v>
                </c:pt>
                <c:pt idx="4">
                  <c:v>-18.2</c:v>
                </c:pt>
                <c:pt idx="5">
                  <c:v>-6.3</c:v>
                </c:pt>
                <c:pt idx="6">
                  <c:v>5.7</c:v>
                </c:pt>
                <c:pt idx="7">
                  <c:v>17.6</c:v>
                </c:pt>
                <c:pt idx="8">
                  <c:v>29.5</c:v>
                </c:pt>
                <c:pt idx="9">
                  <c:v>41.4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24303F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93A4B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0"/>
          <c:min val="-60"/>
        </c:scaling>
        <c:delete val="0"/>
        <c:axPos val="l"/>
        <c:majorGridlines>
          <c:spPr>
            <a:ln w="6350" cap="flat">
              <a:solidFill>
                <a:srgbClr val="24303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24303F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93A4B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6202E"/>
        </a:solidFill>
        <a:ln>
          <a:noFill/>
        </a:ln>
        <a:effectLst/>
      </c:spPr>
    </c:plotArea>
    <c:plotVisOnly val="1"/>
    <c:dispBlanksAs val="span"/>
  </c:chart>
  <c:spPr>
    <a:solidFill>
      <a:srgbClr val="16202E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image" Target="../media/image-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image" Target="../media/image-22-6.png"/><Relationship Id="rId7" Type="http://schemas.openxmlformats.org/officeDocument/2006/relationships/image" Target="../media/image-2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image" Target="../media/image-25-1.png"/><Relationship Id="rId3" Type="http://schemas.openxmlformats.org/officeDocument/2006/relationships/image" Target="../media/image-25-2.png"/><Relationship Id="rId4" Type="http://schemas.openxmlformats.org/officeDocument/2006/relationships/image" Target="../media/image-25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image" Target="../media/image-28-5.png"/><Relationship Id="rId6" Type="http://schemas.openxmlformats.org/officeDocument/2006/relationships/image" Target="../media/image-2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image" Target="../media/image-2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building_wide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000000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solidFill>
            <a:srgbClr val="0A1018">
              <a:alpha val="82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0" y="4389120"/>
            <a:ext cx="12161520" cy="2468880"/>
          </a:xfrm>
          <a:prstGeom prst="rect">
            <a:avLst/>
          </a:prstGeom>
          <a:solidFill>
            <a:srgbClr val="0A1018">
              <a:alpha val="70000"/>
            </a:srgbClr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43000" y="45720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spc="500" kern="0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3000" dirty="0"/>
          </a:p>
        </p:txBody>
      </p:sp>
      <p:sp>
        <p:nvSpPr>
          <p:cNvPr id="8" name="Text 4"/>
          <p:cNvSpPr/>
          <p:nvPr/>
        </p:nvSpPr>
        <p:spPr>
          <a:xfrm>
            <a:off x="566928" y="11430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ADVANCED TACTICAL SIMULATION CENTER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548640" y="3703320"/>
            <a:ext cx="8229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4000" b="1" dirty="0">
                <a:solidFill>
                  <a:srgbClr val="EAF2F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Prostredie, ktoré formuje</a:t>
            </a:r>
            <a:endParaRPr lang="en-US" sz="400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4000" b="1" dirty="0">
                <a:solidFill>
                  <a:srgbClr val="EAF2F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operátora.</a:t>
            </a:r>
            <a:endParaRPr lang="en-US" sz="4000" dirty="0"/>
          </a:p>
        </p:txBody>
      </p:sp>
      <p:sp>
        <p:nvSpPr>
          <p:cNvPr id="10" name="Text 6"/>
          <p:cNvSpPr/>
          <p:nvPr/>
        </p:nvSpPr>
        <p:spPr>
          <a:xfrm>
            <a:off x="566928" y="507492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Suverénne centrum simulácie bojiska, environmentálneho výcviku a optimalizácie ľudskej výkonnosti pre špeciálne operačné sily.  Teplotný rozsah +40 °C ↔ −40 °C · simulácia výšky do 4 000 m · modulárne 500 – 6 000 m².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7315200" y="50292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2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SPOLOČNÝ PROJEKT</a:t>
            </a:r>
            <a:endParaRPr lang="en-US" sz="1000" dirty="0"/>
          </a:p>
          <a:p>
            <a:pPr algn="r" indent="0" marL="0">
              <a:buNone/>
            </a:pPr>
            <a:r>
              <a:rPr lang="en-US" sz="1100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Atlas Futura GmbH (DE)  ·  Lextom s.r.o. (SK)</a:t>
            </a:r>
            <a:endParaRPr lang="en-US" sz="1000" dirty="0"/>
          </a:p>
        </p:txBody>
      </p:sp>
      <p:sp>
        <p:nvSpPr>
          <p:cNvPr id="12" name="Text 8"/>
          <p:cNvSpPr/>
          <p:nvPr/>
        </p:nvSpPr>
        <p:spPr>
          <a:xfrm>
            <a:off x="7315200" y="598932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Investičná prezentácia · 2026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548640" y="6291072"/>
            <a:ext cx="7680960" cy="310896"/>
          </a:xfrm>
          <a:prstGeom prst="rect">
            <a:avLst/>
          </a:prstGeom>
          <a:solidFill>
            <a:srgbClr val="000000">
              <a:alpha val="65000"/>
            </a:srgbClr>
          </a:solidFill>
          <a:ln w="9525">
            <a:solidFill>
              <a:srgbClr val="E5484D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323076"/>
            <a:ext cx="237744" cy="23774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87552" y="6291072"/>
            <a:ext cx="7132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50" kern="0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DÔVERNÉ · Výhradné vlastníctvo Lextom s.r.o. · akékoľvek šírenie zakázané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EXEKUTÍVNE ZHRNUTIE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Prvé centrum svojho druhu na svete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8229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 je modulárne centrum špeciálnych operácií postavené okolo kontrolovaného environmentálneho jadra (+40 °C až −40 °C s hypoxiou do 4 000 m). V jednom priestore integruje úplný cyklus prípravy operátora — výcvik, fyzickú prípravu a kognitívnu regeneráciu — na úrovni elitného športu, riadený dátami a AI. Prototyp GLACIER (3 000 m²) staviame na Slovensku; odtiaľ projekt škálujeme a po 6 rokoch exitujeme.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788920"/>
            <a:ext cx="2697480" cy="141732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2788920"/>
            <a:ext cx="54864" cy="141732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3017520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7240" y="35204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+40/−40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795528" y="395020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°C riadené prostredie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364992" y="2788920"/>
            <a:ext cx="2697480" cy="141732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364992" y="2788920"/>
            <a:ext cx="54864" cy="141732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24" y="3017520"/>
            <a:ext cx="457200" cy="4572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93592" y="35204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0–4 000</a:t>
            </a:r>
            <a:endParaRPr lang="en-US" sz="2400" dirty="0"/>
          </a:p>
        </p:txBody>
      </p:sp>
      <p:sp>
        <p:nvSpPr>
          <p:cNvPr id="14" name="Text 10"/>
          <p:cNvSpPr/>
          <p:nvPr/>
        </p:nvSpPr>
        <p:spPr>
          <a:xfrm>
            <a:off x="3611880" y="395020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simulácia výšky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6181344" y="2788920"/>
            <a:ext cx="2697480" cy="141732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6181344" y="2788920"/>
            <a:ext cx="54864" cy="1417320"/>
          </a:xfrm>
          <a:prstGeom prst="rect">
            <a:avLst/>
          </a:prstGeom>
          <a:solidFill>
            <a:srgbClr val="F5A623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7376" y="3017520"/>
            <a:ext cx="457200" cy="4572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09944" y="35204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500–6 000</a:t>
            </a:r>
            <a:endParaRPr lang="en-US" sz="2400" dirty="0"/>
          </a:p>
        </p:txBody>
      </p:sp>
      <p:sp>
        <p:nvSpPr>
          <p:cNvPr id="19" name="Text 14"/>
          <p:cNvSpPr/>
          <p:nvPr/>
        </p:nvSpPr>
        <p:spPr>
          <a:xfrm>
            <a:off x="6428232" y="395020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m² · 4 moduly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8997696" y="2788920"/>
            <a:ext cx="2697480" cy="141732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8997696" y="2788920"/>
            <a:ext cx="54864" cy="1417320"/>
          </a:xfrm>
          <a:prstGeom prst="rect">
            <a:avLst/>
          </a:prstGeom>
          <a:solidFill>
            <a:srgbClr val="3DD68C"/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3728" y="3017520"/>
            <a:ext cx="457200" cy="45720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226296" y="35204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24/7</a:t>
            </a:r>
            <a:endParaRPr lang="en-US" sz="2400" dirty="0"/>
          </a:p>
        </p:txBody>
      </p:sp>
      <p:sp>
        <p:nvSpPr>
          <p:cNvPr id="24" name="Text 18"/>
          <p:cNvSpPr/>
          <p:nvPr/>
        </p:nvSpPr>
        <p:spPr>
          <a:xfrm>
            <a:off x="9244584" y="395020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dátová prediktivita</a:t>
            </a:r>
            <a:endParaRPr lang="en-US" sz="1050" dirty="0"/>
          </a:p>
        </p:txBody>
      </p:sp>
      <p:pic>
        <p:nvPicPr>
          <p:cNvPr id="25" name="Image 4" descr="img/building_aerial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9098280" y="457200"/>
            <a:ext cx="2606040" cy="1920240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9098280" y="457200"/>
            <a:ext cx="2606040" cy="1920240"/>
          </a:xfrm>
          <a:prstGeom prst="rect">
            <a:avLst/>
          </a:prstGeom>
          <a:ln w="12700">
            <a:solidFill>
              <a:srgbClr val="24303F"/>
            </a:solidFill>
            <a:prstDash val="solid"/>
          </a:ln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928" y="4544568"/>
            <a:ext cx="310896" cy="310896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1005840" y="4489704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Environmentálna kontrola: arktída → púšť → výška v jednom priestore</a:t>
            </a:r>
            <a:endParaRPr lang="en-US" sz="1250" dirty="0"/>
          </a:p>
        </p:txBody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928" y="4965192"/>
            <a:ext cx="310896" cy="310896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1005840" y="4910328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Bojová simulácia SOF: CQB, virtuálna strelnica, prekážková dráha, scenáre misií</a:t>
            </a:r>
            <a:endParaRPr lang="en-US" sz="1250" dirty="0"/>
          </a:p>
        </p:txBody>
      </p:sp>
      <p:pic>
        <p:nvPicPr>
          <p:cNvPr id="3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6928" y="5385816"/>
            <a:ext cx="310896" cy="310896"/>
          </a:xfrm>
          <a:prstGeom prst="rect">
            <a:avLst/>
          </a:prstGeom>
        </p:spPr>
      </p:pic>
      <p:sp>
        <p:nvSpPr>
          <p:cNvPr id="32" name="Text 22"/>
          <p:cNvSpPr/>
          <p:nvPr/>
        </p:nvSpPr>
        <p:spPr>
          <a:xfrm>
            <a:off x="1005840" y="5330952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Fyzická príprava v záťaži a chlade — sila, vytrvalosť, výkon pod stresom</a:t>
            </a:r>
            <a:endParaRPr lang="en-US" sz="1250" dirty="0"/>
          </a:p>
        </p:txBody>
      </p:sp>
      <p:pic>
        <p:nvPicPr>
          <p:cNvPr id="3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928" y="5806440"/>
            <a:ext cx="310896" cy="310896"/>
          </a:xfrm>
          <a:prstGeom prst="rect">
            <a:avLst/>
          </a:prstGeom>
        </p:spPr>
      </p:pic>
      <p:sp>
        <p:nvSpPr>
          <p:cNvPr id="34" name="Text 23"/>
          <p:cNvSpPr/>
          <p:nvPr/>
        </p:nvSpPr>
        <p:spPr>
          <a:xfrm>
            <a:off x="1005840" y="5751576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Kognitívna obnova, optimalizácia spánku a prediktívna pripravenosť na akciu</a:t>
            </a:r>
            <a:endParaRPr lang="en-US" sz="1250" dirty="0"/>
          </a:p>
        </p:txBody>
      </p:sp>
      <p:pic>
        <p:nvPicPr>
          <p:cNvPr id="3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928" y="6227064"/>
            <a:ext cx="310896" cy="310896"/>
          </a:xfrm>
          <a:prstGeom prst="rect">
            <a:avLst/>
          </a:prstGeom>
        </p:spPr>
      </p:pic>
      <p:sp>
        <p:nvSpPr>
          <p:cNvPr id="36" name="Text 24"/>
          <p:cNvSpPr/>
          <p:nvPr/>
        </p:nvSpPr>
        <p:spPr>
          <a:xfrm>
            <a:off x="1005840" y="617220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Škálovateľné a exportovateľné — od 500 m² po národný hub NATO</a:t>
            </a:r>
            <a:endParaRPr lang="en-US" sz="1250" dirty="0"/>
          </a:p>
        </p:txBody>
      </p:sp>
      <p:sp>
        <p:nvSpPr>
          <p:cNvPr id="37" name="Text 25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38" name="Text 26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STRATEGICKÝ KONTEXT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Prečo ICE FORCE — a prečo teraz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Severné krídlo NATO sa stáva najpravdepodobnejším priestorom konfliktu. Súčasná príprava SOF na chlad, výšku a kognitívnu záťaž je roztrieštená a nesystematická. ICE FORCE túto medzeru zatvára.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3621024" cy="210312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2057400"/>
            <a:ext cx="54864" cy="210312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2286000"/>
            <a:ext cx="411480" cy="411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25880" y="2313432"/>
            <a:ext cx="2706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ARKTICKÉ RIZIKO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777240" y="2834640"/>
            <a:ext cx="316382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Severné krídlo (Škandinávia, Baltik, Arktída) je dnes prioritné. Sily nemajú štandardizovaný protokol aklimatizácie na chlad.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261104" y="2057400"/>
            <a:ext cx="3621024" cy="210312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261104" y="2057400"/>
            <a:ext cx="54864" cy="210312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04" y="2286000"/>
            <a:ext cx="411480" cy="41148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038344" y="2313432"/>
            <a:ext cx="2706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KOGNITÍVNY DEFICIT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4489704" y="2834640"/>
            <a:ext cx="316382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Operátori v extréme strácajú 20–50 % reakčného času. Žiadne zariadenie systematicky netrénuje kogníciu pod tepelným a výškovým stresom.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7973568" y="2057400"/>
            <a:ext cx="3621024" cy="210312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7973568" y="2057400"/>
            <a:ext cx="54864" cy="2103120"/>
          </a:xfrm>
          <a:prstGeom prst="rect">
            <a:avLst/>
          </a:prstGeom>
          <a:solidFill>
            <a:srgbClr val="F5A623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2168" y="2286000"/>
            <a:ext cx="411480" cy="41148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750808" y="2313432"/>
            <a:ext cx="2706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STRES &amp; NÁVRAT DO SLUŽBY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8202168" y="2834640"/>
            <a:ext cx="316382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Kumulatívny stres a zranenia skracujú operačnú kariéru. Chýba dátový nástroj na predikciu pripravenosti a riadenú regeneráciu.</a:t>
            </a:r>
            <a:endParaRPr lang="en-US" sz="1150" dirty="0"/>
          </a:p>
        </p:txBody>
      </p:sp>
      <p:sp>
        <p:nvSpPr>
          <p:cNvPr id="20" name="Shape 15"/>
          <p:cNvSpPr/>
          <p:nvPr/>
        </p:nvSpPr>
        <p:spPr>
          <a:xfrm>
            <a:off x="548640" y="4297680"/>
            <a:ext cx="3621024" cy="210312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548640" y="4297680"/>
            <a:ext cx="54864" cy="210312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4526280"/>
            <a:ext cx="411480" cy="41148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325880" y="4553712"/>
            <a:ext cx="2706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FRAGMENTÁCIA PRÍPRAVY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777240" y="5074920"/>
            <a:ext cx="316382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Fyzická, kognitívna a výcviková príprava bežia oddelene. ICE FORCE ich spája do jedného riadeného prostredia s meraním.</a:t>
            </a:r>
            <a:endParaRPr lang="en-US" sz="1150" dirty="0"/>
          </a:p>
        </p:txBody>
      </p:sp>
      <p:sp>
        <p:nvSpPr>
          <p:cNvPr id="25" name="Shape 19"/>
          <p:cNvSpPr/>
          <p:nvPr/>
        </p:nvSpPr>
        <p:spPr>
          <a:xfrm>
            <a:off x="4261104" y="4297680"/>
            <a:ext cx="3621024" cy="210312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4261104" y="4297680"/>
            <a:ext cx="54864" cy="2103120"/>
          </a:xfrm>
          <a:prstGeom prst="rect">
            <a:avLst/>
          </a:prstGeom>
          <a:solidFill>
            <a:srgbClr val="3DD68C"/>
          </a:solidFill>
          <a:ln/>
        </p:spPr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9704" y="4526280"/>
            <a:ext cx="411480" cy="41148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038344" y="4553712"/>
            <a:ext cx="2706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ŽIADNA ALTERNATÍVA V EÚ</a:t>
            </a:r>
            <a:endParaRPr lang="en-US" sz="1300" dirty="0"/>
          </a:p>
        </p:txBody>
      </p:sp>
      <p:sp>
        <p:nvSpPr>
          <p:cNvPr id="29" name="Text 22"/>
          <p:cNvSpPr/>
          <p:nvPr/>
        </p:nvSpPr>
        <p:spPr>
          <a:xfrm>
            <a:off x="4489704" y="5074920"/>
            <a:ext cx="316382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strednej Európe neexistuje porovnateľné komplexné centrum výkonnosti SOF. Prvá výhoda na trhu patrí tomu, kto postaví prototyp.</a:t>
            </a:r>
            <a:endParaRPr lang="en-US" sz="1150" dirty="0"/>
          </a:p>
        </p:txBody>
      </p:sp>
      <p:sp>
        <p:nvSpPr>
          <p:cNvPr id="30" name="Text 23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31" name="Text 24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UNIKÁTNA HODNOTA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Prečo je ICE FORCE jedinečné a bez konkurencie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440680" cy="214884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1691640"/>
            <a:ext cx="54864" cy="2148840"/>
          </a:xfrm>
          <a:prstGeom prst="rect">
            <a:avLst/>
          </a:prstGeom>
          <a:solidFill>
            <a:srgbClr val="7DD3FC"/>
          </a:solidFill>
          <a:ln/>
        </p:spPr>
      </p:sp>
      <p:sp>
        <p:nvSpPr>
          <p:cNvPr id="6" name="Shape 4"/>
          <p:cNvSpPr/>
          <p:nvPr/>
        </p:nvSpPr>
        <p:spPr>
          <a:xfrm>
            <a:off x="822960" y="2011680"/>
            <a:ext cx="777240" cy="777240"/>
          </a:xfrm>
          <a:prstGeom prst="ellipse">
            <a:avLst/>
          </a:prstGeom>
          <a:solidFill>
            <a:srgbClr val="0F1824"/>
          </a:solidFill>
          <a:ln w="12700">
            <a:solidFill>
              <a:srgbClr val="7DD3FC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7552" y="2176272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828800" y="2011680"/>
            <a:ext cx="362102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Jediné integrované prostredie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68680" y="2880360"/>
            <a:ext cx="4846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Klimatické komory, výškové zariadenia aj wellness existujú samostatne. Nikto ich nespája do jediného priestoru, ktorý plynule prechádza z +40 °C do −40 °C a simuluje výšku do 4 000 m.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172200" y="1691640"/>
            <a:ext cx="5440680" cy="214884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172200" y="1691640"/>
            <a:ext cx="54864" cy="2148840"/>
          </a:xfrm>
          <a:prstGeom prst="rect">
            <a:avLst/>
          </a:prstGeom>
          <a:solidFill>
            <a:srgbClr val="7DD3FC"/>
          </a:solidFill>
          <a:ln/>
        </p:spPr>
      </p:sp>
      <p:sp>
        <p:nvSpPr>
          <p:cNvPr id="12" name="Shape 9"/>
          <p:cNvSpPr/>
          <p:nvPr/>
        </p:nvSpPr>
        <p:spPr>
          <a:xfrm>
            <a:off x="6446520" y="2011680"/>
            <a:ext cx="777240" cy="777240"/>
          </a:xfrm>
          <a:prstGeom prst="ellipse">
            <a:avLst/>
          </a:prstGeom>
          <a:solidFill>
            <a:srgbClr val="0F1824"/>
          </a:solidFill>
          <a:ln w="12700">
            <a:solidFill>
              <a:srgbClr val="7DD3FC"/>
            </a:solidFill>
            <a:prstDash val="solid"/>
          </a:ln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1112" y="2176272"/>
            <a:ext cx="457200" cy="4572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452360" y="2011680"/>
            <a:ext cx="362102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Výcvik + výkon + dáta v jednom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6492240" y="2880360"/>
            <a:ext cx="4846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Konkurenti riešia buď simuláciu boja, alebo fyziológiu. ICE FORCE prepája bojový dril, fyzickú prípravu a kognitívnu obnovu pod jednou strechou s jednotným dátovým modelom.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548640" y="4023360"/>
            <a:ext cx="5440680" cy="214884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548640" y="4023360"/>
            <a:ext cx="54864" cy="2148840"/>
          </a:xfrm>
          <a:prstGeom prst="rect">
            <a:avLst/>
          </a:prstGeom>
          <a:solidFill>
            <a:srgbClr val="7DD3FC"/>
          </a:solidFill>
          <a:ln/>
        </p:spPr>
      </p:sp>
      <p:sp>
        <p:nvSpPr>
          <p:cNvPr id="18" name="Shape 14"/>
          <p:cNvSpPr/>
          <p:nvPr/>
        </p:nvSpPr>
        <p:spPr>
          <a:xfrm>
            <a:off x="822960" y="4343400"/>
            <a:ext cx="777240" cy="777240"/>
          </a:xfrm>
          <a:prstGeom prst="ellipse">
            <a:avLst/>
          </a:prstGeom>
          <a:solidFill>
            <a:srgbClr val="0F1824"/>
          </a:solidFill>
          <a:ln w="12700">
            <a:solidFill>
              <a:srgbClr val="7DD3FC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" y="4507992"/>
            <a:ext cx="457200" cy="45720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828800" y="4343400"/>
            <a:ext cx="362102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prediktivita na úrovni profesie</a:t>
            </a:r>
            <a:endParaRPr lang="en-US" sz="1600" dirty="0"/>
          </a:p>
        </p:txBody>
      </p:sp>
      <p:sp>
        <p:nvSpPr>
          <p:cNvPr id="21" name="Text 16"/>
          <p:cNvSpPr/>
          <p:nvPr/>
        </p:nvSpPr>
        <p:spPr>
          <a:xfrm>
            <a:off x="868680" y="5212080"/>
            <a:ext cx="4846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Systém modeluje pripravenosť každého operátora podľa odbornosti (EOD, sniper, medik…) aj podľa skupinovej úlohy — to je technologický posun, ktorý nemá obdobu.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6172200" y="4023360"/>
            <a:ext cx="5440680" cy="214884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6172200" y="4023360"/>
            <a:ext cx="54864" cy="2148840"/>
          </a:xfrm>
          <a:prstGeom prst="rect">
            <a:avLst/>
          </a:prstGeom>
          <a:solidFill>
            <a:srgbClr val="7DD3FC"/>
          </a:solidFill>
          <a:ln/>
        </p:spPr>
      </p:sp>
      <p:sp>
        <p:nvSpPr>
          <p:cNvPr id="24" name="Shape 19"/>
          <p:cNvSpPr/>
          <p:nvPr/>
        </p:nvSpPr>
        <p:spPr>
          <a:xfrm>
            <a:off x="6446520" y="4343400"/>
            <a:ext cx="777240" cy="777240"/>
          </a:xfrm>
          <a:prstGeom prst="ellipse">
            <a:avLst/>
          </a:prstGeom>
          <a:solidFill>
            <a:srgbClr val="0F1824"/>
          </a:solidFill>
          <a:ln w="12700">
            <a:solidFill>
              <a:srgbClr val="7DD3FC"/>
            </a:solidFill>
            <a:prstDash val="solid"/>
          </a:ln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1112" y="4507992"/>
            <a:ext cx="457200" cy="45720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7452360" y="4343400"/>
            <a:ext cx="362102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Modulárne a replikovateľné</a:t>
            </a:r>
            <a:endParaRPr lang="en-US" sz="1600" dirty="0"/>
          </a:p>
        </p:txBody>
      </p:sp>
      <p:sp>
        <p:nvSpPr>
          <p:cNvPr id="27" name="Text 21"/>
          <p:cNvSpPr/>
          <p:nvPr/>
        </p:nvSpPr>
        <p:spPr>
          <a:xfrm>
            <a:off x="6492240" y="5212080"/>
            <a:ext cx="4846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Architektúra bez proprietárneho zámku. Rovnaký protokol sa škáluje z 500 m² na 6 000 m² a exportuje do ktorejkoľvek armády NATO.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29" name="Text 23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interior_summer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766560" y="0"/>
            <a:ext cx="539496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766560" y="0"/>
            <a:ext cx="5394960" cy="6858000"/>
          </a:xfrm>
          <a:prstGeom prst="rect">
            <a:avLst/>
          </a:prstGeom>
          <a:solidFill>
            <a:srgbClr val="0A1018">
              <a:alpha val="6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6949440" cy="6858000"/>
          </a:xfrm>
          <a:prstGeom prst="rect">
            <a:avLst/>
          </a:prstGeom>
          <a:solidFill>
            <a:srgbClr val="0A1018"/>
          </a:solidFill>
          <a:ln/>
        </p:spPr>
      </p:sp>
      <p:sp>
        <p:nvSpPr>
          <p:cNvPr id="5" name="Text 2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LOKALIZÁCIA PROTOTYPU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48640" y="777240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Prečo postaviť prototyp na Slovensku</a:t>
            </a:r>
            <a:endParaRPr lang="en-US" sz="26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1645920"/>
            <a:ext cx="457200" cy="4572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188720" y="160020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Strategická poloha v jadre V4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1188720" y="1965960"/>
            <a:ext cx="5394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Slovensko je geografickým aj politickým mostom medzi západnými technológiami a východným krídlom NATO — ideálne testovacie pole.</a:t>
            </a:r>
            <a:endParaRPr lang="en-US" sz="11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2670048"/>
            <a:ext cx="457200" cy="4572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188720" y="2624328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Nižšie vstupné náklady</a:t>
            </a:r>
            <a:endParaRPr lang="en-US" sz="1400" dirty="0"/>
          </a:p>
        </p:txBody>
      </p:sp>
      <p:sp>
        <p:nvSpPr>
          <p:cNvPr id="12" name="Text 7"/>
          <p:cNvSpPr/>
          <p:nvPr/>
        </p:nvSpPr>
        <p:spPr>
          <a:xfrm>
            <a:off x="1188720" y="2990088"/>
            <a:ext cx="5394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Stavebné a prevádzkové náklady sú nižšie než v DE/severnej Európe, čo robí prototyp kapitálovo efektívnym pred škálovaním.</a:t>
            </a:r>
            <a:endParaRPr lang="en-US" sz="11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3694176"/>
            <a:ext cx="457200" cy="4572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88720" y="3648456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Skúsená vojenská a vedecká báza</a:t>
            </a:r>
            <a:endParaRPr lang="en-US" sz="1400" dirty="0"/>
          </a:p>
        </p:txBody>
      </p:sp>
      <p:sp>
        <p:nvSpPr>
          <p:cNvPr id="15" name="Text 9"/>
          <p:cNvSpPr/>
          <p:nvPr/>
        </p:nvSpPr>
        <p:spPr>
          <a:xfrm>
            <a:off x="1188720" y="4014216"/>
            <a:ext cx="5394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Domáce SOF jednotky, vojenské zdravotníctvo a akademickí partneri umožňujú zber dát výskumnej kvality od prvého dňa.</a:t>
            </a:r>
            <a:endParaRPr lang="en-US" sz="11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928" y="4718304"/>
            <a:ext cx="457200" cy="45720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188720" y="4672584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Odrazový mostík pre export</a:t>
            </a:r>
            <a:endParaRPr lang="en-US" sz="1400" dirty="0"/>
          </a:p>
        </p:txBody>
      </p:sp>
      <p:sp>
        <p:nvSpPr>
          <p:cNvPr id="18" name="Text 11"/>
          <p:cNvSpPr/>
          <p:nvPr/>
        </p:nvSpPr>
        <p:spPr>
          <a:xfrm>
            <a:off x="1188720" y="5038344"/>
            <a:ext cx="5394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Overený slovenský prototyp = referencia. Z neho sa projekt škáluje k partnerom NATO ako suverénne riešenie na kľúč.</a:t>
            </a:r>
            <a:endParaRPr lang="en-US" sz="1100" dirty="0"/>
          </a:p>
        </p:txBody>
      </p:sp>
      <p:sp>
        <p:nvSpPr>
          <p:cNvPr id="19" name="Shape 12"/>
          <p:cNvSpPr/>
          <p:nvPr/>
        </p:nvSpPr>
        <p:spPr>
          <a:xfrm>
            <a:off x="548640" y="5806440"/>
            <a:ext cx="6035040" cy="777240"/>
          </a:xfrm>
          <a:prstGeom prst="rect">
            <a:avLst/>
          </a:prstGeom>
          <a:solidFill>
            <a:srgbClr val="22303F"/>
          </a:solidFill>
          <a:ln w="15240">
            <a:solidFill>
              <a:srgbClr val="F5A623"/>
            </a:solidFill>
            <a:prstDash val="solid"/>
          </a:ln>
        </p:spPr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232" y="5961888"/>
            <a:ext cx="457200" cy="457200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1280160" y="5852160"/>
            <a:ext cx="5212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Prečo GLACIER (3 000 m²) ako prototyp:  </a:t>
            </a:r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najmenší modul s plným spektrom +40/−40 °C a výskumnou diagnostikou — dosť veľký na dôveryhodnú referenciu, dosť malý na kapitálovo zvládnuteľný prototyp.</a:t>
            </a:r>
            <a:endParaRPr lang="en-US" sz="1150" dirty="0"/>
          </a:p>
        </p:txBody>
      </p:sp>
      <p:sp>
        <p:nvSpPr>
          <p:cNvPr id="22" name="Text 14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23" name="Text 15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interior_empty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0A1018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6217920" cy="6858000"/>
          </a:xfrm>
          <a:prstGeom prst="rect">
            <a:avLst/>
          </a:prstGeom>
          <a:solidFill>
            <a:srgbClr val="0A1018">
              <a:alpha val="7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548640" y="1554480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7DD3FC">
                    <a:alpha val="8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600" dirty="0"/>
          </a:p>
        </p:txBody>
      </p:sp>
      <p:sp>
        <p:nvSpPr>
          <p:cNvPr id="6" name="Text 3"/>
          <p:cNvSpPr/>
          <p:nvPr/>
        </p:nvSpPr>
        <p:spPr>
          <a:xfrm>
            <a:off x="566928" y="3063240"/>
            <a:ext cx="8229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4000" b="1" dirty="0">
                <a:solidFill>
                  <a:srgbClr val="EAF2F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ARCHITEKTÚRA</a:t>
            </a:r>
            <a:endParaRPr lang="en-US" sz="400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4000" b="1" dirty="0">
                <a:solidFill>
                  <a:srgbClr val="EAF2F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ZARIADENIA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585216" y="4526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Modulárny pôdorys · pomer 70 / 20 / 10 · environmentálne jadro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PÔDORYS — GLACIER 3 000 m² (PROTOTYP)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Jedna veľká modulovateľná plocha, nie séria malých miestností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Filozofia priestoru: maximum súvislej taktickej plochy, ktorá sa prestavuje podľa scenára. Podporné funkcie sú zámerne minimalizované.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7744968" cy="502920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6" name="Shape 4"/>
          <p:cNvSpPr/>
          <p:nvPr/>
        </p:nvSpPr>
        <p:spPr>
          <a:xfrm>
            <a:off x="8293608" y="1965960"/>
            <a:ext cx="2212848" cy="502920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7" name="Shape 5"/>
          <p:cNvSpPr/>
          <p:nvPr/>
        </p:nvSpPr>
        <p:spPr>
          <a:xfrm>
            <a:off x="10506456" y="1965960"/>
            <a:ext cx="1106424" cy="502920"/>
          </a:xfrm>
          <a:prstGeom prst="rect">
            <a:avLst/>
          </a:prstGeom>
          <a:solidFill>
            <a:srgbClr val="3DD68C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1965960"/>
            <a:ext cx="77449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70 %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93608" y="1965960"/>
            <a:ext cx="2212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20 %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506456" y="1965960"/>
            <a:ext cx="1106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48640" y="2743200"/>
            <a:ext cx="3621024" cy="320040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548640" y="2743200"/>
            <a:ext cx="54864" cy="3200400"/>
          </a:xfrm>
          <a:prstGeom prst="rect">
            <a:avLst/>
          </a:prstGeom>
          <a:solidFill>
            <a:srgbClr val="38BDF8"/>
          </a:solidFill>
          <a:ln/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2999232"/>
            <a:ext cx="457200" cy="4572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777240" y="352044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HLAVNÁ VÝCVIKOVÁ PLOCHA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777240" y="4041648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2 100 m²  ·  70 %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804672" y="4434840"/>
            <a:ext cx="3154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0000"/>
              </a:lnSpc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Súvislá modulovateľná taktická plocha s riadeným prostredím +40 až −40 °C.</a:t>
            </a:r>
            <a:endParaRPr lang="en-US" sz="1050" dirty="0"/>
          </a:p>
          <a:p>
            <a:pPr marL="152400" indent="-152400">
              <a:lnSpc>
                <a:spcPct val="100000"/>
              </a:lnSpc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Prestaviteľná pre CQB, prekážkovú dráhu, virtuálnu strelnicu, zákopy a scenáre misií.</a:t>
            </a:r>
            <a:endParaRPr lang="en-US" sz="1050" dirty="0"/>
          </a:p>
          <a:p>
            <a:pPr marL="152400" indent="-152400">
              <a:lnSpc>
                <a:spcPct val="100000"/>
              </a:lnSpc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Projekčné steny a strop, simulácia vetra 0–80 km/h, premenlivé povrchy (sneh, hlina, sutina).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4261104" y="2743200"/>
            <a:ext cx="3621024" cy="320040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261104" y="2743200"/>
            <a:ext cx="54864" cy="3200400"/>
          </a:xfrm>
          <a:prstGeom prst="rect">
            <a:avLst/>
          </a:prstGeom>
          <a:solidFill>
            <a:srgbClr val="F5A623"/>
          </a:solidFill>
          <a:ln/>
        </p:spPr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136" y="2999232"/>
            <a:ext cx="457200" cy="457200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4489704" y="352044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ŠPORTOVÁ PRÍPRAVA</a:t>
            </a:r>
            <a:endParaRPr lang="en-US" sz="1350" dirty="0"/>
          </a:p>
        </p:txBody>
      </p:sp>
      <p:sp>
        <p:nvSpPr>
          <p:cNvPr id="21" name="Text 17"/>
          <p:cNvSpPr/>
          <p:nvPr/>
        </p:nvSpPr>
        <p:spPr>
          <a:xfrm>
            <a:off x="4489704" y="4041648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 m²  ·  20 %</a:t>
            </a:r>
            <a:endParaRPr lang="en-US" sz="1300" dirty="0"/>
          </a:p>
        </p:txBody>
      </p:sp>
      <p:sp>
        <p:nvSpPr>
          <p:cNvPr id="22" name="Text 18"/>
          <p:cNvSpPr/>
          <p:nvPr/>
        </p:nvSpPr>
        <p:spPr>
          <a:xfrm>
            <a:off x="4517136" y="4434840"/>
            <a:ext cx="3154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0000"/>
              </a:lnSpc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Silovo-vytrvalostné okruhy, funkčný tréning, antigravitačné bežecké pásy.</a:t>
            </a:r>
            <a:endParaRPr lang="en-US" sz="1050" dirty="0"/>
          </a:p>
          <a:p>
            <a:pPr marL="152400" indent="-152400">
              <a:lnSpc>
                <a:spcPct val="100000"/>
              </a:lnSpc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Príprava v záťaži a chlade, ring pre combatives.</a:t>
            </a:r>
            <a:endParaRPr lang="en-US" sz="1050" dirty="0"/>
          </a:p>
          <a:p>
            <a:pPr marL="152400" indent="-152400">
              <a:lnSpc>
                <a:spcPct val="100000"/>
              </a:lnSpc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Mostík medzi fyzickou kondíciou a taktickým výkonom.</a:t>
            </a:r>
            <a:endParaRPr lang="en-US" sz="1050" dirty="0"/>
          </a:p>
        </p:txBody>
      </p:sp>
      <p:sp>
        <p:nvSpPr>
          <p:cNvPr id="23" name="Shape 19"/>
          <p:cNvSpPr/>
          <p:nvPr/>
        </p:nvSpPr>
        <p:spPr>
          <a:xfrm>
            <a:off x="7973568" y="2743200"/>
            <a:ext cx="3621024" cy="320040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24" name="Shape 20"/>
          <p:cNvSpPr/>
          <p:nvPr/>
        </p:nvSpPr>
        <p:spPr>
          <a:xfrm>
            <a:off x="7973568" y="2743200"/>
            <a:ext cx="54864" cy="3200400"/>
          </a:xfrm>
          <a:prstGeom prst="rect">
            <a:avLst/>
          </a:prstGeom>
          <a:solidFill>
            <a:srgbClr val="3DD68C"/>
          </a:solidFill>
          <a:ln/>
        </p:spPr>
      </p:sp>
      <p:pic>
        <p:nvPicPr>
          <p:cNvPr id="2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2999232"/>
            <a:ext cx="457200" cy="457200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8202168" y="352044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MENTÁLNA PRÍPRAVA + REGENERÁCIA</a:t>
            </a:r>
            <a:endParaRPr lang="en-US" sz="1350" dirty="0"/>
          </a:p>
        </p:txBody>
      </p:sp>
      <p:sp>
        <p:nvSpPr>
          <p:cNvPr id="27" name="Text 22"/>
          <p:cNvSpPr/>
          <p:nvPr/>
        </p:nvSpPr>
        <p:spPr>
          <a:xfrm>
            <a:off x="8202168" y="4041648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DD6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m²  ·  10 %</a:t>
            </a:r>
            <a:endParaRPr lang="en-US" sz="1300" dirty="0"/>
          </a:p>
        </p:txBody>
      </p:sp>
      <p:sp>
        <p:nvSpPr>
          <p:cNvPr id="28" name="Text 23"/>
          <p:cNvSpPr/>
          <p:nvPr/>
        </p:nvSpPr>
        <p:spPr>
          <a:xfrm>
            <a:off x="8229600" y="4434840"/>
            <a:ext cx="3154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0000"/>
              </a:lnSpc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Optimalizácia spánku, kognitívna obnova, riadená regenerácia.</a:t>
            </a:r>
            <a:endParaRPr lang="en-US" sz="1050" dirty="0"/>
          </a:p>
          <a:p>
            <a:pPr marL="152400" indent="-152400">
              <a:lnSpc>
                <a:spcPct val="100000"/>
              </a:lnSpc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Zámerne kompaktná — podporná, nie dominantná funkcia.</a:t>
            </a:r>
            <a:endParaRPr lang="en-US" sz="1050" dirty="0"/>
          </a:p>
          <a:p>
            <a:pPr marL="152400" indent="-152400">
              <a:lnSpc>
                <a:spcPct val="100000"/>
              </a:lnSpc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Napojená na dátový systém a na konkrétne nasadenie do akcií.</a:t>
            </a:r>
            <a:endParaRPr lang="en-US" sz="1050" dirty="0"/>
          </a:p>
        </p:txBody>
      </p:sp>
      <p:sp>
        <p:nvSpPr>
          <p:cNvPr id="29" name="Text 24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30" name="Text 25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MATICA ENVIRONMENTÁLNEJ HODNOTY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Riadené prostredie: teplota, výška, vietor, vlhkosť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Teplota −40 °C → +40 °C  ·  simulácia výšky 0 → 4 000 m (normobarická hypoxia)  ·  vietor 0–80 km/h  ·  vlhkosť 20–90 %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1792224" cy="777240"/>
          </a:xfrm>
          <a:prstGeom prst="rect">
            <a:avLst/>
          </a:prstGeom>
          <a:solidFill>
            <a:srgbClr val="16202E"/>
          </a:solidFill>
          <a:ln w="15240">
            <a:solidFill>
              <a:srgbClr val="E5484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93392"/>
            <a:ext cx="1792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E548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−40°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548640" y="2395728"/>
            <a:ext cx="1792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ARKTÍDA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395728" y="1920240"/>
            <a:ext cx="1792224" cy="777240"/>
          </a:xfrm>
          <a:prstGeom prst="rect">
            <a:avLst/>
          </a:prstGeom>
          <a:solidFill>
            <a:srgbClr val="16202E"/>
          </a:solidFill>
          <a:ln w="15240">
            <a:solidFill>
              <a:srgbClr val="38BDF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95728" y="1993392"/>
            <a:ext cx="1792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−20°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2395728" y="2395728"/>
            <a:ext cx="1792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CHLAD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4242816" y="1920240"/>
            <a:ext cx="1792224" cy="777240"/>
          </a:xfrm>
          <a:prstGeom prst="rect">
            <a:avLst/>
          </a:prstGeom>
          <a:solidFill>
            <a:srgbClr val="16202E"/>
          </a:solidFill>
          <a:ln w="15240">
            <a:solidFill>
              <a:srgbClr val="7DD3F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42816" y="1993392"/>
            <a:ext cx="1792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−10°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242816" y="2395728"/>
            <a:ext cx="1792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VÝCVIK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6089904" y="1920240"/>
            <a:ext cx="1792224" cy="777240"/>
          </a:xfrm>
          <a:prstGeom prst="rect">
            <a:avLst/>
          </a:prstGeom>
          <a:solidFill>
            <a:srgbClr val="16202E"/>
          </a:solidFill>
          <a:ln w="15240">
            <a:solidFill>
              <a:srgbClr val="EAF2F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89904" y="1993392"/>
            <a:ext cx="1792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0°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6089904" y="2395728"/>
            <a:ext cx="1792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AKLIM.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7936992" y="1920240"/>
            <a:ext cx="1792224" cy="777240"/>
          </a:xfrm>
          <a:prstGeom prst="rect">
            <a:avLst/>
          </a:prstGeom>
          <a:solidFill>
            <a:srgbClr val="16202E"/>
          </a:solidFill>
          <a:ln w="15240">
            <a:solidFill>
              <a:srgbClr val="93A4B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936992" y="1993392"/>
            <a:ext cx="1792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+20°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7936992" y="2395728"/>
            <a:ext cx="1792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NEUTRÁL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9784080" y="1920240"/>
            <a:ext cx="1792224" cy="777240"/>
          </a:xfrm>
          <a:prstGeom prst="rect">
            <a:avLst/>
          </a:prstGeom>
          <a:solidFill>
            <a:srgbClr val="16202E"/>
          </a:solidFill>
          <a:ln w="15240">
            <a:solidFill>
              <a:srgbClr val="F5A62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784080" y="1993392"/>
            <a:ext cx="1792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+40°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9784080" y="2395728"/>
            <a:ext cx="1792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PÚŠŤ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48640" y="29718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SIMULÁCIA VÝŠKY / NORMOBARICKÁ HYPOXIA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48640" y="33375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PODMIENKA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3291840" y="33375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VÝŠKA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937760" y="333756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O₂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400800" y="333756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VYUŽITIE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548640" y="3657600"/>
            <a:ext cx="11064240" cy="420624"/>
          </a:xfrm>
          <a:prstGeom prst="rect">
            <a:avLst/>
          </a:prstGeom>
          <a:solidFill>
            <a:srgbClr val="16202E"/>
          </a:solidFill>
          <a:ln w="6350">
            <a:solidFill>
              <a:srgbClr val="24303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" y="3657600"/>
            <a:ext cx="2743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Hladina mora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3291840" y="3657600"/>
            <a:ext cx="1645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m</a:t>
            </a:r>
            <a:endParaRPr lang="en-US" sz="1150" dirty="0"/>
          </a:p>
        </p:txBody>
      </p:sp>
      <p:sp>
        <p:nvSpPr>
          <p:cNvPr id="31" name="Text 29"/>
          <p:cNvSpPr/>
          <p:nvPr/>
        </p:nvSpPr>
        <p:spPr>
          <a:xfrm>
            <a:off x="4937760" y="3657600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20,9 %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6400800" y="3657600"/>
            <a:ext cx="5212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Základná línia / rozcvičenie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548640" y="4078224"/>
            <a:ext cx="11064240" cy="420624"/>
          </a:xfrm>
          <a:prstGeom prst="rect">
            <a:avLst/>
          </a:prstGeom>
          <a:solidFill>
            <a:srgbClr val="0F1824"/>
          </a:solidFill>
          <a:ln w="6350">
            <a:solidFill>
              <a:srgbClr val="24303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85800" y="4078224"/>
            <a:ext cx="2743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Nízka výška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3291840" y="4078224"/>
            <a:ext cx="1645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1 500 m</a:t>
            </a:r>
            <a:endParaRPr lang="en-US" sz="1150" dirty="0"/>
          </a:p>
        </p:txBody>
      </p:sp>
      <p:sp>
        <p:nvSpPr>
          <p:cNvPr id="36" name="Text 34"/>
          <p:cNvSpPr/>
          <p:nvPr/>
        </p:nvSpPr>
        <p:spPr>
          <a:xfrm>
            <a:off x="4937760" y="4078224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~17 %</a:t>
            </a:r>
            <a:endParaRPr lang="en-US" sz="1150" dirty="0"/>
          </a:p>
        </p:txBody>
      </p:sp>
      <p:sp>
        <p:nvSpPr>
          <p:cNvPr id="37" name="Text 35"/>
          <p:cNvSpPr/>
          <p:nvPr/>
        </p:nvSpPr>
        <p:spPr>
          <a:xfrm>
            <a:off x="6400800" y="4078224"/>
            <a:ext cx="5212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Aklimatizácia — fáza 1, spánkový režim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548640" y="4498848"/>
            <a:ext cx="11064240" cy="420624"/>
          </a:xfrm>
          <a:prstGeom prst="rect">
            <a:avLst/>
          </a:prstGeom>
          <a:solidFill>
            <a:srgbClr val="16202E"/>
          </a:solidFill>
          <a:ln w="6350">
            <a:solidFill>
              <a:srgbClr val="24303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85800" y="4498848"/>
            <a:ext cx="2743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Stredná výška</a:t>
            </a:r>
            <a:endParaRPr lang="en-US" sz="1150" dirty="0"/>
          </a:p>
        </p:txBody>
      </p:sp>
      <p:sp>
        <p:nvSpPr>
          <p:cNvPr id="40" name="Text 38"/>
          <p:cNvSpPr/>
          <p:nvPr/>
        </p:nvSpPr>
        <p:spPr>
          <a:xfrm>
            <a:off x="3291840" y="4498848"/>
            <a:ext cx="1645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2 500 m</a:t>
            </a:r>
            <a:endParaRPr lang="en-US" sz="1150" dirty="0"/>
          </a:p>
        </p:txBody>
      </p:sp>
      <p:sp>
        <p:nvSpPr>
          <p:cNvPr id="41" name="Text 39"/>
          <p:cNvSpPr/>
          <p:nvPr/>
        </p:nvSpPr>
        <p:spPr>
          <a:xfrm>
            <a:off x="4937760" y="4498848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~15 %</a:t>
            </a:r>
            <a:endParaRPr lang="en-US" sz="1150" dirty="0"/>
          </a:p>
        </p:txBody>
      </p:sp>
      <p:sp>
        <p:nvSpPr>
          <p:cNvPr id="42" name="Text 40"/>
          <p:cNvSpPr/>
          <p:nvPr/>
        </p:nvSpPr>
        <p:spPr>
          <a:xfrm>
            <a:off x="6400800" y="4498848"/>
            <a:ext cx="5212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Vytrvalostný tréning, EPO odozva</a:t>
            </a:r>
            <a:endParaRPr lang="en-US" sz="1150" dirty="0"/>
          </a:p>
        </p:txBody>
      </p:sp>
      <p:sp>
        <p:nvSpPr>
          <p:cNvPr id="43" name="Shape 41"/>
          <p:cNvSpPr/>
          <p:nvPr/>
        </p:nvSpPr>
        <p:spPr>
          <a:xfrm>
            <a:off x="548640" y="4919472"/>
            <a:ext cx="11064240" cy="420624"/>
          </a:xfrm>
          <a:prstGeom prst="rect">
            <a:avLst/>
          </a:prstGeom>
          <a:solidFill>
            <a:srgbClr val="0F1824"/>
          </a:solidFill>
          <a:ln w="6350">
            <a:solidFill>
              <a:srgbClr val="24303F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85800" y="4919472"/>
            <a:ext cx="2743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Vysoká výška</a:t>
            </a:r>
            <a:endParaRPr lang="en-US" sz="1150" dirty="0"/>
          </a:p>
        </p:txBody>
      </p:sp>
      <p:sp>
        <p:nvSpPr>
          <p:cNvPr id="45" name="Text 43"/>
          <p:cNvSpPr/>
          <p:nvPr/>
        </p:nvSpPr>
        <p:spPr>
          <a:xfrm>
            <a:off x="3291840" y="4919472"/>
            <a:ext cx="1645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3 000 m</a:t>
            </a:r>
            <a:endParaRPr lang="en-US" sz="1150" dirty="0"/>
          </a:p>
        </p:txBody>
      </p:sp>
      <p:sp>
        <p:nvSpPr>
          <p:cNvPr id="46" name="Text 44"/>
          <p:cNvSpPr/>
          <p:nvPr/>
        </p:nvSpPr>
        <p:spPr>
          <a:xfrm>
            <a:off x="4937760" y="4919472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~14 %</a:t>
            </a:r>
            <a:endParaRPr lang="en-US" sz="1150" dirty="0"/>
          </a:p>
        </p:txBody>
      </p:sp>
      <p:sp>
        <p:nvSpPr>
          <p:cNvPr id="47" name="Text 45"/>
          <p:cNvSpPr/>
          <p:nvPr/>
        </p:nvSpPr>
        <p:spPr>
          <a:xfrm>
            <a:off x="6400800" y="4919472"/>
            <a:ext cx="5212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Kognitívne drily pod hypoxiou (dohľad)</a:t>
            </a:r>
            <a:endParaRPr lang="en-US" sz="1150" dirty="0"/>
          </a:p>
        </p:txBody>
      </p:sp>
      <p:sp>
        <p:nvSpPr>
          <p:cNvPr id="48" name="Shape 46"/>
          <p:cNvSpPr/>
          <p:nvPr/>
        </p:nvSpPr>
        <p:spPr>
          <a:xfrm>
            <a:off x="548640" y="5340096"/>
            <a:ext cx="11064240" cy="420624"/>
          </a:xfrm>
          <a:prstGeom prst="rect">
            <a:avLst/>
          </a:prstGeom>
          <a:solidFill>
            <a:srgbClr val="16202E"/>
          </a:solidFill>
          <a:ln w="6350">
            <a:solidFill>
              <a:srgbClr val="24303F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548640" y="5340096"/>
            <a:ext cx="54864" cy="420624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50" name="Text 48"/>
          <p:cNvSpPr/>
          <p:nvPr/>
        </p:nvSpPr>
        <p:spPr>
          <a:xfrm>
            <a:off x="685800" y="5340096"/>
            <a:ext cx="2743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Prevádzkový strop</a:t>
            </a:r>
            <a:endParaRPr lang="en-US" sz="1150" dirty="0"/>
          </a:p>
        </p:txBody>
      </p:sp>
      <p:sp>
        <p:nvSpPr>
          <p:cNvPr id="51" name="Text 49"/>
          <p:cNvSpPr/>
          <p:nvPr/>
        </p:nvSpPr>
        <p:spPr>
          <a:xfrm>
            <a:off x="3291840" y="5340096"/>
            <a:ext cx="1645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4 000 m</a:t>
            </a:r>
            <a:endParaRPr lang="en-US" sz="1150" dirty="0"/>
          </a:p>
        </p:txBody>
      </p:sp>
      <p:sp>
        <p:nvSpPr>
          <p:cNvPr id="52" name="Text 50"/>
          <p:cNvSpPr/>
          <p:nvPr/>
        </p:nvSpPr>
        <p:spPr>
          <a:xfrm>
            <a:off x="4937760" y="5340096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~13 %</a:t>
            </a:r>
            <a:endParaRPr lang="en-US" sz="1150" dirty="0"/>
          </a:p>
        </p:txBody>
      </p:sp>
      <p:sp>
        <p:nvSpPr>
          <p:cNvPr id="53" name="Text 51"/>
          <p:cNvSpPr/>
          <p:nvPr/>
        </p:nvSpPr>
        <p:spPr>
          <a:xfrm>
            <a:off x="6400800" y="5340096"/>
            <a:ext cx="5212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Elitná aklimatizácia — krátka, monitorovaná expozícia</a:t>
            </a:r>
            <a:endParaRPr lang="en-US" sz="1150" dirty="0"/>
          </a:p>
        </p:txBody>
      </p:sp>
      <p:sp>
        <p:nvSpPr>
          <p:cNvPr id="54" name="Text 52"/>
          <p:cNvSpPr/>
          <p:nvPr/>
        </p:nvSpPr>
        <p:spPr>
          <a:xfrm>
            <a:off x="548640" y="58521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Pozn.: Normobarická hypoxia simuluje zníženú dostupnosť kyslíka, nie nízky tlak. Strop 4 000 m je odborne obhájiteľná, bezpečná prevádzková hranica pre opakovanú prípravu.</a:t>
            </a:r>
            <a:endParaRPr lang="en-US" sz="950" dirty="0"/>
          </a:p>
        </p:txBody>
      </p:sp>
      <p:sp>
        <p:nvSpPr>
          <p:cNvPr id="55" name="Text 53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56" name="Text 54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scene_urban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0A1018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6217920" cy="6858000"/>
          </a:xfrm>
          <a:prstGeom prst="rect">
            <a:avLst/>
          </a:prstGeom>
          <a:solidFill>
            <a:srgbClr val="0A1018">
              <a:alpha val="7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548640" y="1554480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7DD3FC">
                    <a:alpha val="8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600" dirty="0"/>
          </a:p>
        </p:txBody>
      </p:sp>
      <p:sp>
        <p:nvSpPr>
          <p:cNvPr id="6" name="Text 3"/>
          <p:cNvSpPr/>
          <p:nvPr/>
        </p:nvSpPr>
        <p:spPr>
          <a:xfrm>
            <a:off x="566928" y="3063240"/>
            <a:ext cx="8229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4000" b="1" dirty="0">
                <a:solidFill>
                  <a:srgbClr val="EAF2F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STIMULAČNÉ</a:t>
            </a:r>
            <a:endParaRPr lang="en-US" sz="400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4000" b="1" dirty="0">
                <a:solidFill>
                  <a:srgbClr val="EAF2F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ROZHRANIA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585216" y="4526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Scenáre od širokého prostredia po presnú misiu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TAKTICKÉ VÝCVIKOVÉ KAPACITY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Základné stimulačné rozhrania prostredia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Modulovateľná plocha sa prestavuje podľa scenára — od bežného prostredia po presne replikovanú misiu.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621024" cy="201168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2011680"/>
            <a:ext cx="54864" cy="201168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2240280"/>
            <a:ext cx="411480" cy="411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98448" y="224028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Virtuálna strelnica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86384" y="2816352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Projekcia na celú stenu pri −20 až −40 °C. Streľba v zime: degradácia úchopu, kontrola dychu, reakcia pod tepelným stresom. Kompatibilné s nočným videním.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261104" y="2011680"/>
            <a:ext cx="3621024" cy="201168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261104" y="2011680"/>
            <a:ext cx="54864" cy="201168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04" y="2240280"/>
            <a:ext cx="411480" cy="41148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010912" y="224028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CQB — boj v uzavretých priestoroch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4498848" y="2816352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Čistenie priestorov pri −20 °C, prebúranie, simulácia vetra 0–80 km/h, opevnenia z vriec, zvuková kulisa bojiska.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7973568" y="2011680"/>
            <a:ext cx="3621024" cy="201168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7973568" y="2011680"/>
            <a:ext cx="54864" cy="201168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2168" y="2240280"/>
            <a:ext cx="411480" cy="41148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723376" y="224028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Prekážková a pohybová dráha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8211312" y="2816352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Plazenie, lezenie, nesenie ranených v plnej výstroji. Záťaž 50 kg pri −40 °C. Kognitívne úlohy pod fyzickou záťažou.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548640" y="4160520"/>
            <a:ext cx="3621024" cy="201168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548640" y="4160520"/>
            <a:ext cx="54864" cy="201168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4389120"/>
            <a:ext cx="411480" cy="41148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298448" y="43891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Navigácia a rozhodovacie drily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786384" y="4965192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Meranie OODA cyklu pod chladom. Čítanie máp v rukaviciach, navigácia v záťaži, výskumný protokol kvality rozhodnutí.</a:t>
            </a:r>
            <a:endParaRPr lang="en-US" sz="1050" dirty="0"/>
          </a:p>
        </p:txBody>
      </p:sp>
      <p:sp>
        <p:nvSpPr>
          <p:cNvPr id="25" name="Shape 19"/>
          <p:cNvSpPr/>
          <p:nvPr/>
        </p:nvSpPr>
        <p:spPr>
          <a:xfrm>
            <a:off x="4261104" y="4160520"/>
            <a:ext cx="3621024" cy="201168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4261104" y="4160520"/>
            <a:ext cx="54864" cy="201168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9704" y="4389120"/>
            <a:ext cx="411480" cy="41148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010912" y="43891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Antigravitačné bežecké pásy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4498848" y="4965192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Simulácia viachodinového pochodu v arktickej výstroji. Imerzné prostredie, streaming HR, tempa a záťaže.</a:t>
            </a:r>
            <a:endParaRPr lang="en-US" sz="1050" dirty="0"/>
          </a:p>
        </p:txBody>
      </p:sp>
      <p:sp>
        <p:nvSpPr>
          <p:cNvPr id="30" name="Shape 23"/>
          <p:cNvSpPr/>
          <p:nvPr/>
        </p:nvSpPr>
        <p:spPr>
          <a:xfrm>
            <a:off x="7973568" y="4160520"/>
            <a:ext cx="3621024" cy="201168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31" name="Shape 24"/>
          <p:cNvSpPr/>
          <p:nvPr/>
        </p:nvSpPr>
        <p:spPr>
          <a:xfrm>
            <a:off x="7973568" y="4160520"/>
            <a:ext cx="54864" cy="201168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2168" y="4389120"/>
            <a:ext cx="411480" cy="411480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8723376" y="43891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Combatives &amp; bojové umenia</a:t>
            </a:r>
            <a:endParaRPr lang="en-US" sz="1250" dirty="0"/>
          </a:p>
        </p:txBody>
      </p:sp>
      <p:sp>
        <p:nvSpPr>
          <p:cNvPr id="34" name="Text 26"/>
          <p:cNvSpPr/>
          <p:nvPr/>
        </p:nvSpPr>
        <p:spPr>
          <a:xfrm>
            <a:off x="8211312" y="4965192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Box/MMA ring v klimatickej zóne. Testovanie úchopu, reakcie a výkonu pod tepelným stresom podľa štandardov NATO.</a:t>
            </a:r>
            <a:endParaRPr lang="en-US" sz="1050" dirty="0"/>
          </a:p>
        </p:txBody>
      </p:sp>
      <p:sp>
        <p:nvSpPr>
          <p:cNvPr id="35" name="Text 27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36" name="Text 28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scene_convoy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21031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2103120"/>
          </a:xfrm>
          <a:prstGeom prst="rect">
            <a:avLst/>
          </a:prstGeom>
          <a:solidFill>
            <a:srgbClr val="0A1018">
              <a:alpha val="6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4114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PREDIKTÍVNA ANALÝZA POTRIEB SOF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48640" y="7315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Spektrum scenárov: od prostredia po misiu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548640" y="141732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 generuje scenáre podľa toho, čo špeciálne sily reálne potrebujú — prostredie, profil hrozby a typ úlohy sa kombinujú do presných tréningových situácií.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548640" y="2331720"/>
            <a:ext cx="5440680" cy="201168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548640" y="2331720"/>
            <a:ext cx="54864" cy="201168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84" y="2569464"/>
            <a:ext cx="457200" cy="4572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89888" y="2569464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Arktída / severné krídlo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804672" y="3172968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−20 až −40 °C · vietor 30–80 km/h. Odstrašenie čl. 5, prežitie v Arktíde 3–7 dní, prechod na lyžiach a snežnom skútri, vloženie do zamrznutého terénu.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6172200" y="2331720"/>
            <a:ext cx="5440680" cy="201168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6172200" y="2331720"/>
            <a:ext cx="54864" cy="201168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944" y="2569464"/>
            <a:ext cx="457200" cy="4572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013448" y="2569464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Vysoká výška / hory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6428232" y="3172968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výška 2 500–4 000 m, −15 až −30 °C. Profily horskej vojny, simulácia zostupu, kognitívna degradácia pod hypoxiou, protokoly prevencie AMS.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548640" y="4526280"/>
            <a:ext cx="5440680" cy="201168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548640" y="4526280"/>
            <a:ext cx="54864" cy="201168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4" y="4764024"/>
            <a:ext cx="457200" cy="45720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389888" y="4764024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Subarktída / temperátny chlad</a:t>
            </a:r>
            <a:endParaRPr lang="en-US" sz="1500" dirty="0"/>
          </a:p>
        </p:txBody>
      </p:sp>
      <p:sp>
        <p:nvSpPr>
          <p:cNvPr id="21" name="Text 15"/>
          <p:cNvSpPr/>
          <p:nvPr/>
        </p:nvSpPr>
        <p:spPr>
          <a:xfrm>
            <a:off x="804672" y="5367528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−10 až +5 °C. Zimná vojna v strednej a východnej Európe, nočné operácie pri čiastočnom zamrznutí, mestský CQB v zime, viacdňové terénne cvičenie.</a:t>
            </a:r>
            <a:endParaRPr lang="en-US" sz="1100" dirty="0"/>
          </a:p>
        </p:txBody>
      </p:sp>
      <p:sp>
        <p:nvSpPr>
          <p:cNvPr id="22" name="Shape 16"/>
          <p:cNvSpPr/>
          <p:nvPr/>
        </p:nvSpPr>
        <p:spPr>
          <a:xfrm>
            <a:off x="6172200" y="4526280"/>
            <a:ext cx="5440680" cy="201168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6172200" y="4526280"/>
            <a:ext cx="54864" cy="201168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9944" y="4764024"/>
            <a:ext cx="457200" cy="457200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7013448" y="4764024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Teplo / aridné prostredie</a:t>
            </a:r>
            <a:endParaRPr lang="en-US" sz="1500" dirty="0"/>
          </a:p>
        </p:txBody>
      </p:sp>
      <p:sp>
        <p:nvSpPr>
          <p:cNvPr id="26" name="Text 19"/>
          <p:cNvSpPr/>
          <p:nvPr/>
        </p:nvSpPr>
        <p:spPr>
          <a:xfrm>
            <a:off x="6428232" y="5367528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+30 až +40 °C. Príprava na operácie MENA a subsaharskú Afriku, protokol aklimatizácie na teplo, záťaž pod monitoringom WBGT, úprava hydratácie.</a:t>
            </a:r>
            <a:endParaRPr lang="en-US" sz="1100" dirty="0"/>
          </a:p>
        </p:txBody>
      </p:sp>
      <p:sp>
        <p:nvSpPr>
          <p:cNvPr id="27" name="Text 20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28" name="Text 21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scene_control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0A1018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6217920" cy="6858000"/>
          </a:xfrm>
          <a:prstGeom prst="rect">
            <a:avLst/>
          </a:prstGeom>
          <a:solidFill>
            <a:srgbClr val="0A1018">
              <a:alpha val="7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548640" y="1554480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7DD3FC">
                    <a:alpha val="8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600" dirty="0"/>
          </a:p>
        </p:txBody>
      </p:sp>
      <p:sp>
        <p:nvSpPr>
          <p:cNvPr id="6" name="Text 3"/>
          <p:cNvSpPr/>
          <p:nvPr/>
        </p:nvSpPr>
        <p:spPr>
          <a:xfrm>
            <a:off x="566928" y="3063240"/>
            <a:ext cx="8229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4000" b="1" dirty="0">
                <a:solidFill>
                  <a:srgbClr val="EAF2F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DÁTA, AI A</a:t>
            </a:r>
            <a:endParaRPr lang="en-US" sz="400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4000" b="1" dirty="0">
                <a:solidFill>
                  <a:srgbClr val="EAF2F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PRIPRAVENOSŤ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585216" y="4526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Prediktívny monitoring podľa profesie a úlohy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DÁTOVÝ A AI ANALYTICKO-MONITOROVACÍ SYSTÉM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247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Operátor ako dátový model — podľa profesie aj úlohy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Komplex zbiera fyziologické a kognitívne dáta 24/7, modeluje pripravenosť a predikuje výkon — individuálne podľa odbornosti aj skupinovo podľa bojovej úlohy.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5440680" cy="128016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965960"/>
            <a:ext cx="54864" cy="1280160"/>
          </a:xfrm>
          <a:prstGeom prst="rect">
            <a:avLst/>
          </a:prstGeom>
          <a:solidFill>
            <a:srgbClr val="7DD3FC"/>
          </a:solidFill>
          <a:ln/>
        </p:spPr>
      </p:sp>
      <p:sp>
        <p:nvSpPr>
          <p:cNvPr id="7" name="Shape 5"/>
          <p:cNvSpPr/>
          <p:nvPr/>
        </p:nvSpPr>
        <p:spPr>
          <a:xfrm>
            <a:off x="777240" y="2258568"/>
            <a:ext cx="685800" cy="685800"/>
          </a:xfrm>
          <a:prstGeom prst="ellipse">
            <a:avLst/>
          </a:prstGeom>
          <a:solidFill>
            <a:srgbClr val="0F1824"/>
          </a:solidFill>
          <a:ln w="12700">
            <a:solidFill>
              <a:srgbClr val="7DD3FC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2395728"/>
            <a:ext cx="411480" cy="411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45920" y="216712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ZBER DÁT 24/7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1645920" y="2496312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Wearables (HRV, SpO₂, REM), silové platne, kognitívne testy, prostredie (teplota, výška, WBGT). 150+ metrík naprieč doménami.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6172200" y="1965960"/>
            <a:ext cx="5440680" cy="128016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172200" y="1965960"/>
            <a:ext cx="54864" cy="1280160"/>
          </a:xfrm>
          <a:prstGeom prst="rect">
            <a:avLst/>
          </a:prstGeom>
          <a:solidFill>
            <a:srgbClr val="7DD3FC"/>
          </a:solidFill>
          <a:ln/>
        </p:spPr>
      </p:sp>
      <p:sp>
        <p:nvSpPr>
          <p:cNvPr id="13" name="Shape 10"/>
          <p:cNvSpPr/>
          <p:nvPr/>
        </p:nvSpPr>
        <p:spPr>
          <a:xfrm>
            <a:off x="6400800" y="2258568"/>
            <a:ext cx="685800" cy="685800"/>
          </a:xfrm>
          <a:prstGeom prst="ellipse">
            <a:avLst/>
          </a:prstGeom>
          <a:solidFill>
            <a:srgbClr val="0F1824"/>
          </a:solidFill>
          <a:ln w="12700">
            <a:solidFill>
              <a:srgbClr val="7DD3FC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960" y="2395728"/>
            <a:ext cx="411480" cy="41148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269480" y="216712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PROFILOVANIE PODĽA ODBORNOSTI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7269480" y="2496312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Samostatné výkonnostné modely pre EOD, snipera, medika, ženistu, operátora a veliteľa — každá profesia má iné fyziologické a kognitívne nároky.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48640" y="3383280"/>
            <a:ext cx="5440680" cy="128016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548640" y="3383280"/>
            <a:ext cx="54864" cy="1280160"/>
          </a:xfrm>
          <a:prstGeom prst="rect">
            <a:avLst/>
          </a:prstGeom>
          <a:solidFill>
            <a:srgbClr val="7DD3FC"/>
          </a:solidFill>
          <a:ln/>
        </p:spPr>
      </p:sp>
      <p:sp>
        <p:nvSpPr>
          <p:cNvPr id="19" name="Shape 15"/>
          <p:cNvSpPr/>
          <p:nvPr/>
        </p:nvSpPr>
        <p:spPr>
          <a:xfrm>
            <a:off x="777240" y="3675888"/>
            <a:ext cx="685800" cy="685800"/>
          </a:xfrm>
          <a:prstGeom prst="ellipse">
            <a:avLst/>
          </a:prstGeom>
          <a:solidFill>
            <a:srgbClr val="0F1824"/>
          </a:solidFill>
          <a:ln w="12700">
            <a:solidFill>
              <a:srgbClr val="7DD3FC"/>
            </a:solidFill>
            <a:prstDash val="solid"/>
          </a:ln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813048"/>
            <a:ext cx="411480" cy="41148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645920" y="358444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PREDIKTIVITA &amp; PRODUKTIVITA</a:t>
            </a:r>
            <a:endParaRPr lang="en-US" sz="1300" dirty="0"/>
          </a:p>
        </p:txBody>
      </p:sp>
      <p:sp>
        <p:nvSpPr>
          <p:cNvPr id="22" name="Text 17"/>
          <p:cNvSpPr/>
          <p:nvPr/>
        </p:nvSpPr>
        <p:spPr>
          <a:xfrm>
            <a:off x="1645920" y="3913632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deteguje únavu a riziko zranenia vopred, optimalizuje záťaž a predikuje pripravenosť jednotlivca aj tímu na konkrétnu úlohu.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6172200" y="3383280"/>
            <a:ext cx="5440680" cy="128016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6172200" y="3383280"/>
            <a:ext cx="54864" cy="1280160"/>
          </a:xfrm>
          <a:prstGeom prst="rect">
            <a:avLst/>
          </a:prstGeom>
          <a:solidFill>
            <a:srgbClr val="7DD3FC"/>
          </a:solidFill>
          <a:ln/>
        </p:spPr>
      </p:sp>
      <p:sp>
        <p:nvSpPr>
          <p:cNvPr id="25" name="Shape 20"/>
          <p:cNvSpPr/>
          <p:nvPr/>
        </p:nvSpPr>
        <p:spPr>
          <a:xfrm>
            <a:off x="6400800" y="3675888"/>
            <a:ext cx="685800" cy="685800"/>
          </a:xfrm>
          <a:prstGeom prst="ellipse">
            <a:avLst/>
          </a:prstGeom>
          <a:solidFill>
            <a:srgbClr val="0F1824"/>
          </a:solidFill>
          <a:ln w="12700">
            <a:solidFill>
              <a:srgbClr val="7DD3FC"/>
            </a:solidFill>
            <a:prstDash val="solid"/>
          </a:ln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960" y="3813048"/>
            <a:ext cx="411480" cy="41148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7269480" y="358444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NASADENIE NA AKCIU</a:t>
            </a:r>
            <a:endParaRPr lang="en-US" sz="1300" dirty="0"/>
          </a:p>
        </p:txBody>
      </p:sp>
      <p:sp>
        <p:nvSpPr>
          <p:cNvPr id="28" name="Text 22"/>
          <p:cNvSpPr/>
          <p:nvPr/>
        </p:nvSpPr>
        <p:spPr>
          <a:xfrm>
            <a:off x="7269480" y="3913632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Výstup priamo viazaný na konkrétne misie — veliteľ vidí, kto a kedy je pripravený, a prostredie sa prediktívne nastaví na ďalšiu úlohu.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548640" y="4983480"/>
            <a:ext cx="11064240" cy="1234440"/>
          </a:xfrm>
          <a:prstGeom prst="rect">
            <a:avLst/>
          </a:prstGeom>
          <a:solidFill>
            <a:srgbClr val="0F1824"/>
          </a:solidFill>
          <a:ln w="9525">
            <a:solidFill>
              <a:srgbClr val="24303F"/>
            </a:solidFill>
            <a:prstDash val="solid"/>
          </a:ln>
        </p:spPr>
      </p:sp>
      <p:sp>
        <p:nvSpPr>
          <p:cNvPr id="30" name="Text 24"/>
          <p:cNvSpPr/>
          <p:nvPr/>
        </p:nvSpPr>
        <p:spPr>
          <a:xfrm>
            <a:off x="777240" y="5120640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TYPOLOGICKÉ PREDISPOZÍCIE — modelované pre každú funkčnú odbornosť</a:t>
            </a:r>
            <a:endParaRPr lang="en-US" sz="1100" dirty="0"/>
          </a:p>
        </p:txBody>
      </p:sp>
      <p:sp>
        <p:nvSpPr>
          <p:cNvPr id="31" name="Shape 25"/>
          <p:cNvSpPr/>
          <p:nvPr/>
        </p:nvSpPr>
        <p:spPr>
          <a:xfrm>
            <a:off x="777240" y="5532120"/>
            <a:ext cx="457200" cy="457200"/>
          </a:xfrm>
          <a:prstGeom prst="ellipse">
            <a:avLst/>
          </a:prstGeom>
          <a:solidFill>
            <a:srgbClr val="16202E"/>
          </a:solidFill>
          <a:ln w="12700">
            <a:solidFill>
              <a:srgbClr val="7DD3FC"/>
            </a:solidFill>
            <a:prstDash val="solid"/>
          </a:ln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824" y="5632704"/>
            <a:ext cx="256032" cy="256032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1325880" y="553212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EOD</a:t>
            </a:r>
            <a:endParaRPr lang="en-US" sz="1150" dirty="0"/>
          </a:p>
        </p:txBody>
      </p:sp>
      <p:sp>
        <p:nvSpPr>
          <p:cNvPr id="34" name="Shape 27"/>
          <p:cNvSpPr/>
          <p:nvPr/>
        </p:nvSpPr>
        <p:spPr>
          <a:xfrm>
            <a:off x="2606040" y="5532120"/>
            <a:ext cx="457200" cy="457200"/>
          </a:xfrm>
          <a:prstGeom prst="ellipse">
            <a:avLst/>
          </a:prstGeom>
          <a:solidFill>
            <a:srgbClr val="16202E"/>
          </a:solidFill>
          <a:ln w="12700">
            <a:solidFill>
              <a:srgbClr val="7DD3FC"/>
            </a:solidFill>
            <a:prstDash val="solid"/>
          </a:ln>
        </p:spPr>
      </p:sp>
      <p:pic>
        <p:nvPicPr>
          <p:cNvPr id="3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6624" y="5632704"/>
            <a:ext cx="256032" cy="256032"/>
          </a:xfrm>
          <a:prstGeom prst="rect">
            <a:avLst/>
          </a:prstGeom>
        </p:spPr>
      </p:pic>
      <p:sp>
        <p:nvSpPr>
          <p:cNvPr id="36" name="Text 28"/>
          <p:cNvSpPr/>
          <p:nvPr/>
        </p:nvSpPr>
        <p:spPr>
          <a:xfrm>
            <a:off x="3154680" y="553212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Ostreľovač</a:t>
            </a:r>
            <a:endParaRPr lang="en-US" sz="1150" dirty="0"/>
          </a:p>
        </p:txBody>
      </p:sp>
      <p:sp>
        <p:nvSpPr>
          <p:cNvPr id="37" name="Shape 29"/>
          <p:cNvSpPr/>
          <p:nvPr/>
        </p:nvSpPr>
        <p:spPr>
          <a:xfrm>
            <a:off x="4434840" y="5532120"/>
            <a:ext cx="457200" cy="457200"/>
          </a:xfrm>
          <a:prstGeom prst="ellipse">
            <a:avLst/>
          </a:prstGeom>
          <a:solidFill>
            <a:srgbClr val="16202E"/>
          </a:solidFill>
          <a:ln w="12700">
            <a:solidFill>
              <a:srgbClr val="7DD3FC"/>
            </a:solidFill>
            <a:prstDash val="solid"/>
          </a:ln>
        </p:spPr>
      </p:sp>
      <p:pic>
        <p:nvPicPr>
          <p:cNvPr id="3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5424" y="5632704"/>
            <a:ext cx="256032" cy="256032"/>
          </a:xfrm>
          <a:prstGeom prst="rect">
            <a:avLst/>
          </a:prstGeom>
        </p:spPr>
      </p:pic>
      <p:sp>
        <p:nvSpPr>
          <p:cNvPr id="39" name="Text 30"/>
          <p:cNvSpPr/>
          <p:nvPr/>
        </p:nvSpPr>
        <p:spPr>
          <a:xfrm>
            <a:off x="4983480" y="553212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Medik</a:t>
            </a:r>
            <a:endParaRPr lang="en-US" sz="1150" dirty="0"/>
          </a:p>
        </p:txBody>
      </p:sp>
      <p:sp>
        <p:nvSpPr>
          <p:cNvPr id="40" name="Shape 31"/>
          <p:cNvSpPr/>
          <p:nvPr/>
        </p:nvSpPr>
        <p:spPr>
          <a:xfrm>
            <a:off x="6263640" y="5532120"/>
            <a:ext cx="457200" cy="457200"/>
          </a:xfrm>
          <a:prstGeom prst="ellipse">
            <a:avLst/>
          </a:prstGeom>
          <a:solidFill>
            <a:srgbClr val="16202E"/>
          </a:solidFill>
          <a:ln w="12700">
            <a:solidFill>
              <a:srgbClr val="7DD3FC"/>
            </a:solidFill>
            <a:prstDash val="solid"/>
          </a:ln>
        </p:spPr>
      </p:sp>
      <p:pic>
        <p:nvPicPr>
          <p:cNvPr id="4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4224" y="5632704"/>
            <a:ext cx="256032" cy="256032"/>
          </a:xfrm>
          <a:prstGeom prst="rect">
            <a:avLst/>
          </a:prstGeom>
        </p:spPr>
      </p:pic>
      <p:sp>
        <p:nvSpPr>
          <p:cNvPr id="42" name="Text 32"/>
          <p:cNvSpPr/>
          <p:nvPr/>
        </p:nvSpPr>
        <p:spPr>
          <a:xfrm>
            <a:off x="6812280" y="553212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Ženista</a:t>
            </a:r>
            <a:endParaRPr lang="en-US" sz="1150" dirty="0"/>
          </a:p>
        </p:txBody>
      </p:sp>
      <p:sp>
        <p:nvSpPr>
          <p:cNvPr id="43" name="Shape 33"/>
          <p:cNvSpPr/>
          <p:nvPr/>
        </p:nvSpPr>
        <p:spPr>
          <a:xfrm>
            <a:off x="8092440" y="5532120"/>
            <a:ext cx="457200" cy="457200"/>
          </a:xfrm>
          <a:prstGeom prst="ellipse">
            <a:avLst/>
          </a:prstGeom>
          <a:solidFill>
            <a:srgbClr val="16202E"/>
          </a:solidFill>
          <a:ln w="12700">
            <a:solidFill>
              <a:srgbClr val="7DD3FC"/>
            </a:solidFill>
            <a:prstDash val="solid"/>
          </a:ln>
        </p:spPr>
      </p:sp>
      <p:pic>
        <p:nvPicPr>
          <p:cNvPr id="4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3024" y="5632704"/>
            <a:ext cx="256032" cy="256032"/>
          </a:xfrm>
          <a:prstGeom prst="rect">
            <a:avLst/>
          </a:prstGeom>
        </p:spPr>
      </p:pic>
      <p:sp>
        <p:nvSpPr>
          <p:cNvPr id="45" name="Text 34"/>
          <p:cNvSpPr/>
          <p:nvPr/>
        </p:nvSpPr>
        <p:spPr>
          <a:xfrm>
            <a:off x="8641080" y="553212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Operátor</a:t>
            </a:r>
            <a:endParaRPr lang="en-US" sz="1150" dirty="0"/>
          </a:p>
        </p:txBody>
      </p:sp>
      <p:sp>
        <p:nvSpPr>
          <p:cNvPr id="46" name="Shape 35"/>
          <p:cNvSpPr/>
          <p:nvPr/>
        </p:nvSpPr>
        <p:spPr>
          <a:xfrm>
            <a:off x="9921240" y="5532120"/>
            <a:ext cx="457200" cy="457200"/>
          </a:xfrm>
          <a:prstGeom prst="ellipse">
            <a:avLst/>
          </a:prstGeom>
          <a:solidFill>
            <a:srgbClr val="16202E"/>
          </a:solidFill>
          <a:ln w="12700">
            <a:solidFill>
              <a:srgbClr val="7DD3FC"/>
            </a:solidFill>
            <a:prstDash val="solid"/>
          </a:ln>
        </p:spPr>
      </p:sp>
      <p:pic>
        <p:nvPicPr>
          <p:cNvPr id="47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21824" y="5632704"/>
            <a:ext cx="256032" cy="256032"/>
          </a:xfrm>
          <a:prstGeom prst="rect">
            <a:avLst/>
          </a:prstGeom>
        </p:spPr>
      </p:pic>
      <p:sp>
        <p:nvSpPr>
          <p:cNvPr id="48" name="Text 36"/>
          <p:cNvSpPr/>
          <p:nvPr/>
        </p:nvSpPr>
        <p:spPr>
          <a:xfrm>
            <a:off x="10469880" y="553212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Veliteľ</a:t>
            </a:r>
            <a:endParaRPr lang="en-US" sz="1150" dirty="0"/>
          </a:p>
        </p:txBody>
      </p:sp>
      <p:sp>
        <p:nvSpPr>
          <p:cNvPr id="49" name="Text 37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50" name="Text 38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OPTIMALIZÁCIA SPÁNKU &amp; KOGNITÍVNA STIMULÁCIA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Regenerácia ako prediktívny nástroj, nie wellness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rámci 10 % plochy. Cieľom nie je relax, ale rýchla obnova kognitívnej a fyzickej pripravenosti a predikcia, kedy je operátor opäť nasaditeľný.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5440680" cy="187452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2011680"/>
            <a:ext cx="54864" cy="1874520"/>
          </a:xfrm>
          <a:prstGeom prst="rect">
            <a:avLst/>
          </a:prstGeom>
          <a:solidFill>
            <a:srgbClr val="3DD68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86000"/>
            <a:ext cx="731520" cy="731520"/>
          </a:xfrm>
          <a:prstGeom prst="ellipse">
            <a:avLst/>
          </a:prstGeom>
          <a:solidFill>
            <a:srgbClr val="0F1824"/>
          </a:solidFill>
          <a:ln w="12700">
            <a:solidFill>
              <a:srgbClr val="3DD68C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441448"/>
            <a:ext cx="420624" cy="42062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737360" y="228600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Riadený spánok s monitoringom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2960" y="310896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Mierna hypoxia (1 500–2 500 m), regulácia svetla a teploty, wearables sledujú REM/HRV/SpO₂. Znižuje kumulatívny spánkový dlh počas viacdňových nasadení.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6172200" y="2011680"/>
            <a:ext cx="5440680" cy="187452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172200" y="2011680"/>
            <a:ext cx="54864" cy="1874520"/>
          </a:xfrm>
          <a:prstGeom prst="rect">
            <a:avLst/>
          </a:prstGeom>
          <a:solidFill>
            <a:srgbClr val="3DD68C"/>
          </a:solidFill>
          <a:ln/>
        </p:spPr>
      </p:sp>
      <p:sp>
        <p:nvSpPr>
          <p:cNvPr id="13" name="Shape 10"/>
          <p:cNvSpPr/>
          <p:nvPr/>
        </p:nvSpPr>
        <p:spPr>
          <a:xfrm>
            <a:off x="6428232" y="2286000"/>
            <a:ext cx="731520" cy="731520"/>
          </a:xfrm>
          <a:prstGeom prst="ellipse">
            <a:avLst/>
          </a:prstGeom>
          <a:solidFill>
            <a:srgbClr val="0F1824"/>
          </a:solidFill>
          <a:ln w="12700">
            <a:solidFill>
              <a:srgbClr val="3DD68C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2441448"/>
            <a:ext cx="420624" cy="42062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360920" y="228600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Kognitívna obnova &amp; stimulácia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6446520" y="310896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Testy bdelosti (PVT), pracovná pamäť, OODA cyklus. Cielená kognitívna stimulácia pred náročnou úlohou — pripravenosť na mieru akcie.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548640" y="4069080"/>
            <a:ext cx="5440680" cy="187452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548640" y="4069080"/>
            <a:ext cx="54864" cy="1874520"/>
          </a:xfrm>
          <a:prstGeom prst="rect">
            <a:avLst/>
          </a:prstGeom>
          <a:solidFill>
            <a:srgbClr val="3DD68C"/>
          </a:solidFill>
          <a:ln/>
        </p:spPr>
      </p:sp>
      <p:sp>
        <p:nvSpPr>
          <p:cNvPr id="19" name="Shape 15"/>
          <p:cNvSpPr/>
          <p:nvPr/>
        </p:nvSpPr>
        <p:spPr>
          <a:xfrm>
            <a:off x="804672" y="4343400"/>
            <a:ext cx="731520" cy="731520"/>
          </a:xfrm>
          <a:prstGeom prst="ellipse">
            <a:avLst/>
          </a:prstGeom>
          <a:solidFill>
            <a:srgbClr val="0F1824"/>
          </a:solidFill>
          <a:ln w="12700">
            <a:solidFill>
              <a:srgbClr val="3DD68C"/>
            </a:solidFill>
            <a:prstDash val="solid"/>
          </a:ln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4498848"/>
            <a:ext cx="420624" cy="420624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737360" y="434340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Rýchla regenerácia po záťaži</a:t>
            </a:r>
            <a:endParaRPr lang="en-US" sz="1400" dirty="0"/>
          </a:p>
        </p:txBody>
      </p:sp>
      <p:sp>
        <p:nvSpPr>
          <p:cNvPr id="22" name="Text 17"/>
          <p:cNvSpPr/>
          <p:nvPr/>
        </p:nvSpPr>
        <p:spPr>
          <a:xfrm>
            <a:off x="822960" y="516636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Riadený chlad a kontrastné protokoly skracujú čas obnovy. Dáta určujú, kto potrebuje predĺžené zotavenie pred ďalším nasadením.</a:t>
            </a:r>
            <a:endParaRPr lang="en-US" sz="1100" dirty="0"/>
          </a:p>
        </p:txBody>
      </p:sp>
      <p:sp>
        <p:nvSpPr>
          <p:cNvPr id="23" name="Shape 18"/>
          <p:cNvSpPr/>
          <p:nvPr/>
        </p:nvSpPr>
        <p:spPr>
          <a:xfrm>
            <a:off x="6172200" y="4069080"/>
            <a:ext cx="5440680" cy="187452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6172200" y="4069080"/>
            <a:ext cx="54864" cy="1874520"/>
          </a:xfrm>
          <a:prstGeom prst="rect">
            <a:avLst/>
          </a:prstGeom>
          <a:solidFill>
            <a:srgbClr val="3DD68C"/>
          </a:solidFill>
          <a:ln/>
        </p:spPr>
      </p:sp>
      <p:sp>
        <p:nvSpPr>
          <p:cNvPr id="25" name="Shape 20"/>
          <p:cNvSpPr/>
          <p:nvPr/>
        </p:nvSpPr>
        <p:spPr>
          <a:xfrm>
            <a:off x="6428232" y="4343400"/>
            <a:ext cx="731520" cy="731520"/>
          </a:xfrm>
          <a:prstGeom prst="ellipse">
            <a:avLst/>
          </a:prstGeom>
          <a:solidFill>
            <a:srgbClr val="0F1824"/>
          </a:solidFill>
          <a:ln w="12700">
            <a:solidFill>
              <a:srgbClr val="3DD68C"/>
            </a:solidFill>
            <a:prstDash val="solid"/>
          </a:ln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4498848"/>
            <a:ext cx="420624" cy="420624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7360920" y="434340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Prediktivita pripravenosti</a:t>
            </a:r>
            <a:endParaRPr lang="en-US" sz="1400" dirty="0"/>
          </a:p>
        </p:txBody>
      </p:sp>
      <p:sp>
        <p:nvSpPr>
          <p:cNvPr id="28" name="Text 22"/>
          <p:cNvSpPr/>
          <p:nvPr/>
        </p:nvSpPr>
        <p:spPr>
          <a:xfrm>
            <a:off x="6446520" y="516636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Systém spája spánok, regeneráciu a kognitívne skóre do jediného indexu pripravenosti — veliteľ vidí stav tímu pred misiou.</a:t>
            </a:r>
            <a:endParaRPr lang="en-US" sz="1100" dirty="0"/>
          </a:p>
        </p:txBody>
      </p:sp>
      <p:sp>
        <p:nvSpPr>
          <p:cNvPr id="29" name="Text 23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30" name="Text 24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PERFORMANCE PROGRAM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Predĺženie kariéry a stabilizácia personálu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 je fyzickým jadrom dlhodobého programu ľudskej výkonnosti (HPP) — v duchu US Army H2F a SOCOM POTFF. Cieľom nie je jednorazový výcvik, ale udržanie elitného operátora vo forme a v službe čo najdlhšie.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5486400" cy="118872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2103120"/>
            <a:ext cx="54864" cy="1188720"/>
          </a:xfrm>
          <a:prstGeom prst="rect">
            <a:avLst/>
          </a:prstGeom>
          <a:solidFill>
            <a:srgbClr val="7DD3FC"/>
          </a:solidFill>
          <a:ln/>
        </p:spPr>
      </p:sp>
      <p:sp>
        <p:nvSpPr>
          <p:cNvPr id="7" name="Shape 5"/>
          <p:cNvSpPr/>
          <p:nvPr/>
        </p:nvSpPr>
        <p:spPr>
          <a:xfrm>
            <a:off x="749808" y="2359152"/>
            <a:ext cx="676656" cy="676656"/>
          </a:xfrm>
          <a:prstGeom prst="ellipse">
            <a:avLst/>
          </a:prstGeom>
          <a:solidFill>
            <a:srgbClr val="0F1824"/>
          </a:solidFill>
          <a:ln w="12700">
            <a:solidFill>
              <a:srgbClr val="7DD3FC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6968" y="2496312"/>
            <a:ext cx="402336" cy="40233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00200" y="228600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Životnosť operátora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1600200" y="2615184"/>
            <a:ext cx="4251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Riadená regenerácia, prevencia zranení a kognitívna obnova predlžujú operačnú kariéru. Skúsenosť ostáva v jednotke namiesto odchodu.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548640" y="3401568"/>
            <a:ext cx="5486400" cy="118872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548640" y="3401568"/>
            <a:ext cx="54864" cy="1188720"/>
          </a:xfrm>
          <a:prstGeom prst="rect">
            <a:avLst/>
          </a:prstGeom>
          <a:solidFill>
            <a:srgbClr val="7DD3FC"/>
          </a:solidFill>
          <a:ln/>
        </p:spPr>
      </p:sp>
      <p:sp>
        <p:nvSpPr>
          <p:cNvPr id="13" name="Shape 10"/>
          <p:cNvSpPr/>
          <p:nvPr/>
        </p:nvSpPr>
        <p:spPr>
          <a:xfrm>
            <a:off x="749808" y="3657600"/>
            <a:ext cx="676656" cy="676656"/>
          </a:xfrm>
          <a:prstGeom prst="ellipse">
            <a:avLst/>
          </a:prstGeom>
          <a:solidFill>
            <a:srgbClr val="0F1824"/>
          </a:solidFill>
          <a:ln w="12700">
            <a:solidFill>
              <a:srgbClr val="7DD3FC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3794760"/>
            <a:ext cx="402336" cy="402336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600200" y="3584448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Stabilizácia personálu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1600200" y="3913632"/>
            <a:ext cx="4251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Nižšia miera zranení a vyhorenia = vyššia retencia. Menej nákladných náhrad, viac zachovaného know-how a kontinuity tímov.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48640" y="4700016"/>
            <a:ext cx="5486400" cy="118872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548640" y="4700016"/>
            <a:ext cx="54864" cy="1188720"/>
          </a:xfrm>
          <a:prstGeom prst="rect">
            <a:avLst/>
          </a:prstGeom>
          <a:solidFill>
            <a:srgbClr val="7DD3FC"/>
          </a:solidFill>
          <a:ln/>
        </p:spPr>
      </p:sp>
      <p:sp>
        <p:nvSpPr>
          <p:cNvPr id="19" name="Shape 15"/>
          <p:cNvSpPr/>
          <p:nvPr/>
        </p:nvSpPr>
        <p:spPr>
          <a:xfrm>
            <a:off x="749808" y="4956048"/>
            <a:ext cx="676656" cy="676656"/>
          </a:xfrm>
          <a:prstGeom prst="ellipse">
            <a:avLst/>
          </a:prstGeom>
          <a:solidFill>
            <a:srgbClr val="0F1824"/>
          </a:solidFill>
          <a:ln w="12700">
            <a:solidFill>
              <a:srgbClr val="7DD3FC"/>
            </a:solidFill>
            <a:prstDash val="solid"/>
          </a:ln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" y="5093208"/>
            <a:ext cx="402336" cy="402336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600200" y="4882896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Dáta naprieč kariérou</a:t>
            </a:r>
            <a:endParaRPr lang="en-US" sz="1350" dirty="0"/>
          </a:p>
        </p:txBody>
      </p:sp>
      <p:sp>
        <p:nvSpPr>
          <p:cNvPr id="22" name="Text 17"/>
          <p:cNvSpPr/>
          <p:nvPr/>
        </p:nvSpPr>
        <p:spPr>
          <a:xfrm>
            <a:off x="1600200" y="5212080"/>
            <a:ext cx="4251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Dlhodobý profil každého operátora — od selekcie po veterána. Program rastie s človekom a predikuje, kedy treba zasiahnuť.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6309360" y="2103120"/>
            <a:ext cx="5303520" cy="1828800"/>
          </a:xfrm>
          <a:prstGeom prst="rect">
            <a:avLst/>
          </a:prstGeom>
          <a:solidFill>
            <a:srgbClr val="22303F"/>
          </a:solidFill>
          <a:ln w="15240">
            <a:solidFill>
              <a:srgbClr val="F5A623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6583680" y="228600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DÔKAZ ZO SOCOM POTFF</a:t>
            </a:r>
            <a:endParaRPr lang="en-US" sz="1050" dirty="0"/>
          </a:p>
        </p:txBody>
      </p:sp>
      <p:sp>
        <p:nvSpPr>
          <p:cNvPr id="25" name="Text 20"/>
          <p:cNvSpPr/>
          <p:nvPr/>
        </p:nvSpPr>
        <p:spPr>
          <a:xfrm>
            <a:off x="6583680" y="2606040"/>
            <a:ext cx="2468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2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 20 rokmi</a:t>
            </a:r>
            <a:endParaRPr lang="en-US" sz="120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4600" b="1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</a:t>
            </a:r>
            <a:pPr indent="0" marL="0">
              <a:lnSpc>
                <a:spcPct val="95000"/>
              </a:lnSpc>
              <a:buNone/>
            </a:pPr>
            <a:r>
              <a:rPr lang="en-US" sz="14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rokov</a:t>
            </a:r>
            <a:endParaRPr lang="en-US" sz="120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operátori vyhasínali v polovici 30-tky</a:t>
            </a:r>
            <a:endParaRPr lang="en-US" sz="1200" dirty="0"/>
          </a:p>
        </p:txBody>
      </p:sp>
      <p:sp>
        <p:nvSpPr>
          <p:cNvPr id="26" name="Text 21"/>
          <p:cNvSpPr/>
          <p:nvPr/>
        </p:nvSpPr>
        <p:spPr>
          <a:xfrm>
            <a:off x="9052560" y="2606040"/>
            <a:ext cx="2468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200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programom HPP</a:t>
            </a:r>
            <a:endParaRPr lang="en-US" sz="120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4600" b="1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pPr indent="0" marL="0">
              <a:lnSpc>
                <a:spcPct val="95000"/>
              </a:lnSpc>
              <a:buNone/>
            </a:pPr>
            <a:r>
              <a:rPr lang="en-US" sz="1400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rokov</a:t>
            </a:r>
            <a:endParaRPr lang="en-US" sz="120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aktívne plnia misie aj v 5. dekáde</a:t>
            </a:r>
            <a:endParaRPr lang="en-US" sz="1200" dirty="0"/>
          </a:p>
        </p:txBody>
      </p:sp>
      <p:sp>
        <p:nvSpPr>
          <p:cNvPr id="27" name="Shape 22"/>
          <p:cNvSpPr/>
          <p:nvPr/>
        </p:nvSpPr>
        <p:spPr>
          <a:xfrm>
            <a:off x="6309360" y="4114800"/>
            <a:ext cx="5303520" cy="128016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</p:spPr>
      </p:sp>
      <p:pic>
        <p:nvPicPr>
          <p:cNvPr id="2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528" y="4315968"/>
            <a:ext cx="411480" cy="411480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7040880" y="4251960"/>
            <a:ext cx="4389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i="1" dirty="0">
                <a:solidFill>
                  <a:srgbClr val="EAF2F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"Ľudia sú dôležitejší ako technika — a ich kvalita je dôležitejšia ako ich počet."</a:t>
            </a:r>
            <a:endParaRPr lang="en-US" sz="1250" dirty="0"/>
          </a:p>
        </p:txBody>
      </p:sp>
      <p:sp>
        <p:nvSpPr>
          <p:cNvPr id="30" name="Text 24"/>
          <p:cNvSpPr/>
          <p:nvPr/>
        </p:nvSpPr>
        <p:spPr>
          <a:xfrm>
            <a:off x="7040880" y="493776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Filozofia HPO — ICE FORCE ju mení na merateľný systém.</a:t>
            </a:r>
            <a:endParaRPr lang="en-US" sz="1000" dirty="0"/>
          </a:p>
        </p:txBody>
      </p:sp>
      <p:sp>
        <p:nvSpPr>
          <p:cNvPr id="31" name="Shape 25"/>
          <p:cNvSpPr/>
          <p:nvPr/>
        </p:nvSpPr>
        <p:spPr>
          <a:xfrm>
            <a:off x="548640" y="5577840"/>
            <a:ext cx="11064240" cy="914400"/>
          </a:xfrm>
          <a:prstGeom prst="rect">
            <a:avLst/>
          </a:prstGeom>
          <a:solidFill>
            <a:srgbClr val="0F1824"/>
          </a:solidFill>
          <a:ln w="9525">
            <a:solidFill>
              <a:srgbClr val="3DD68C"/>
            </a:solidFill>
            <a:prstDash val="solid"/>
          </a:ln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5806440"/>
            <a:ext cx="457200" cy="457200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1371600" y="566928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Životnosť programu: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HPP nie je projekt na roky, ale trvalý systém. Zariadenie slúži 20+ rokov a program beží počas celej kariéry každého operátora — od selekcie po mentora. Práve táto dlhodobosť robí z ICE FORCE strategickú, nie spotrebnú investíciu.</a:t>
            </a:r>
            <a:endParaRPr lang="en-US" sz="1250" dirty="0"/>
          </a:p>
        </p:txBody>
      </p:sp>
      <p:sp>
        <p:nvSpPr>
          <p:cNvPr id="34" name="Text 27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35" name="Text 28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interior_fans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0A1018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6217920" cy="6858000"/>
          </a:xfrm>
          <a:prstGeom prst="rect">
            <a:avLst/>
          </a:prstGeom>
          <a:solidFill>
            <a:srgbClr val="0A1018">
              <a:alpha val="7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548640" y="1554480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7DD3FC">
                    <a:alpha val="8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600" dirty="0"/>
          </a:p>
        </p:txBody>
      </p:sp>
      <p:sp>
        <p:nvSpPr>
          <p:cNvPr id="6" name="Text 3"/>
          <p:cNvSpPr/>
          <p:nvPr/>
        </p:nvSpPr>
        <p:spPr>
          <a:xfrm>
            <a:off x="566928" y="3063240"/>
            <a:ext cx="8229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4000" b="1" dirty="0">
                <a:solidFill>
                  <a:srgbClr val="EAF2F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MODULÁRNA</a:t>
            </a:r>
            <a:endParaRPr lang="en-US" sz="400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4000" b="1" dirty="0">
                <a:solidFill>
                  <a:srgbClr val="EAF2F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ŠKÁLOVATEĽNOSŤ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585216" y="4526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Štyri moduly · od jednotky po národný hub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KONFIGURÁCIE — ŠKÁLOVATEĽNÉ PODĽA VEĽKOSTI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430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Štyri moduly: FROST · BLIZZARD · GLACIER · VANGUARD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2715768" cy="420624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1874520"/>
            <a:ext cx="54864" cy="4206240"/>
          </a:xfrm>
          <a:prstGeom prst="rect">
            <a:avLst/>
          </a:prstGeom>
          <a:solidFill>
            <a:srgbClr val="7DD3FC"/>
          </a:solidFill>
          <a:ln/>
        </p:spPr>
      </p:sp>
      <p:sp>
        <p:nvSpPr>
          <p:cNvPr id="6" name="Shape 4"/>
          <p:cNvSpPr/>
          <p:nvPr/>
        </p:nvSpPr>
        <p:spPr>
          <a:xfrm>
            <a:off x="804672" y="2103120"/>
            <a:ext cx="640080" cy="640080"/>
          </a:xfrm>
          <a:prstGeom prst="ellipse">
            <a:avLst/>
          </a:prstGeom>
          <a:solidFill>
            <a:srgbClr val="0F1824"/>
          </a:solidFill>
          <a:ln w="15240">
            <a:solidFill>
              <a:srgbClr val="7DD3FC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2688" y="2231136"/>
            <a:ext cx="384048" cy="38404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7240" y="28346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FROST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777240" y="32004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 m²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777240" y="361188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Čata / tím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786384" y="4114800"/>
            <a:ext cx="2286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Predvýcvik a aklimatizácia jednej jednotky. Súvislá taktická plocha 350 m², športová a regeneračná zóna. Rýchle nasadenie na úrovni jednotky.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355848" y="1874520"/>
            <a:ext cx="2715768" cy="420624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355848" y="1874520"/>
            <a:ext cx="54864" cy="4206240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14" name="Shape 11"/>
          <p:cNvSpPr/>
          <p:nvPr/>
        </p:nvSpPr>
        <p:spPr>
          <a:xfrm>
            <a:off x="3611880" y="2103120"/>
            <a:ext cx="640080" cy="640080"/>
          </a:xfrm>
          <a:prstGeom prst="ellipse">
            <a:avLst/>
          </a:prstGeom>
          <a:solidFill>
            <a:srgbClr val="0F1824"/>
          </a:solidFill>
          <a:ln w="15240">
            <a:solidFill>
              <a:srgbClr val="38BDF8"/>
            </a:solidFill>
            <a:prstDash val="solid"/>
          </a:ln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896" y="2231136"/>
            <a:ext cx="384048" cy="384048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3584448" y="28346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BLIZZARD</a:t>
            </a:r>
            <a:endParaRPr lang="en-US" sz="1800" dirty="0"/>
          </a:p>
        </p:txBody>
      </p:sp>
      <p:sp>
        <p:nvSpPr>
          <p:cNvPr id="17" name="Text 13"/>
          <p:cNvSpPr/>
          <p:nvPr/>
        </p:nvSpPr>
        <p:spPr>
          <a:xfrm>
            <a:off x="3584448" y="32004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1 500 m²</a:t>
            </a:r>
            <a:endParaRPr lang="en-US" sz="2200" dirty="0"/>
          </a:p>
        </p:txBody>
      </p:sp>
      <p:sp>
        <p:nvSpPr>
          <p:cNvPr id="18" name="Text 14"/>
          <p:cNvSpPr/>
          <p:nvPr/>
        </p:nvSpPr>
        <p:spPr>
          <a:xfrm>
            <a:off x="3584448" y="361188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3593592" y="4114800"/>
            <a:ext cx="2286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Plný výcvik boja v chlade pre rotu. Viac súbežných scenárov, virtuálna strelnica, CQB, výšková príprava, dátové centrum.</a:t>
            </a:r>
            <a:endParaRPr lang="en-US" sz="1000" dirty="0"/>
          </a:p>
        </p:txBody>
      </p:sp>
      <p:sp>
        <p:nvSpPr>
          <p:cNvPr id="20" name="Shape 16"/>
          <p:cNvSpPr/>
          <p:nvPr/>
        </p:nvSpPr>
        <p:spPr>
          <a:xfrm>
            <a:off x="6163056" y="1874520"/>
            <a:ext cx="2715768" cy="420624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6163056" y="1874520"/>
            <a:ext cx="54864" cy="4206240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22" name="Shape 18"/>
          <p:cNvSpPr/>
          <p:nvPr/>
        </p:nvSpPr>
        <p:spPr>
          <a:xfrm>
            <a:off x="6419088" y="2103120"/>
            <a:ext cx="640080" cy="640080"/>
          </a:xfrm>
          <a:prstGeom prst="ellipse">
            <a:avLst/>
          </a:prstGeom>
          <a:solidFill>
            <a:srgbClr val="0F1824"/>
          </a:solidFill>
          <a:ln w="15240">
            <a:solidFill>
              <a:srgbClr val="F5A623"/>
            </a:solidFill>
            <a:prstDash val="solid"/>
          </a:ln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7104" y="2231136"/>
            <a:ext cx="384048" cy="384048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6391656" y="28346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GLACIER</a:t>
            </a:r>
            <a:endParaRPr lang="en-US" sz="1800" dirty="0"/>
          </a:p>
        </p:txBody>
      </p:sp>
      <p:sp>
        <p:nvSpPr>
          <p:cNvPr id="25" name="Text 20"/>
          <p:cNvSpPr/>
          <p:nvPr/>
        </p:nvSpPr>
        <p:spPr>
          <a:xfrm>
            <a:off x="6391656" y="32004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3 000 m²</a:t>
            </a:r>
            <a:endParaRPr lang="en-US" sz="2200" dirty="0"/>
          </a:p>
        </p:txBody>
      </p:sp>
      <p:sp>
        <p:nvSpPr>
          <p:cNvPr id="26" name="Text 21"/>
          <p:cNvSpPr/>
          <p:nvPr/>
        </p:nvSpPr>
        <p:spPr>
          <a:xfrm>
            <a:off x="6391656" y="361188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Prápor / SK PROTOTYP</a:t>
            </a:r>
            <a:endParaRPr lang="en-US" sz="1050" dirty="0"/>
          </a:p>
        </p:txBody>
      </p:sp>
      <p:sp>
        <p:nvSpPr>
          <p:cNvPr id="27" name="Text 22"/>
          <p:cNvSpPr/>
          <p:nvPr/>
        </p:nvSpPr>
        <p:spPr>
          <a:xfrm>
            <a:off x="6400800" y="4114800"/>
            <a:ext cx="2286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Vlajkový slovenský prototyp. Plný teplotný rozsah +40/−40 °C, kompletné stimulačné rozhrania, výskumná diagnostika, AI dátová platforma.</a:t>
            </a:r>
            <a:endParaRPr lang="en-US" sz="1000" dirty="0"/>
          </a:p>
        </p:txBody>
      </p:sp>
      <p:sp>
        <p:nvSpPr>
          <p:cNvPr id="28" name="Shape 23"/>
          <p:cNvSpPr/>
          <p:nvPr/>
        </p:nvSpPr>
        <p:spPr>
          <a:xfrm>
            <a:off x="6163056" y="1874520"/>
            <a:ext cx="2715768" cy="73152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29" name="Shape 24"/>
          <p:cNvSpPr/>
          <p:nvPr/>
        </p:nvSpPr>
        <p:spPr>
          <a:xfrm>
            <a:off x="8970264" y="1874520"/>
            <a:ext cx="2715768" cy="420624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30" name="Shape 25"/>
          <p:cNvSpPr/>
          <p:nvPr/>
        </p:nvSpPr>
        <p:spPr>
          <a:xfrm>
            <a:off x="8970264" y="1874520"/>
            <a:ext cx="54864" cy="4206240"/>
          </a:xfrm>
          <a:prstGeom prst="rect">
            <a:avLst/>
          </a:prstGeom>
          <a:solidFill>
            <a:srgbClr val="3DD68C"/>
          </a:solidFill>
          <a:ln/>
        </p:spPr>
      </p:sp>
      <p:sp>
        <p:nvSpPr>
          <p:cNvPr id="31" name="Shape 26"/>
          <p:cNvSpPr/>
          <p:nvPr/>
        </p:nvSpPr>
        <p:spPr>
          <a:xfrm>
            <a:off x="9226296" y="2103120"/>
            <a:ext cx="640080" cy="640080"/>
          </a:xfrm>
          <a:prstGeom prst="ellipse">
            <a:avLst/>
          </a:prstGeom>
          <a:solidFill>
            <a:srgbClr val="0F1824"/>
          </a:solidFill>
          <a:ln w="15240">
            <a:solidFill>
              <a:srgbClr val="3DD68C"/>
            </a:solidFill>
            <a:prstDash val="solid"/>
          </a:ln>
        </p:spPr>
      </p:sp>
      <p:pic>
        <p:nvPicPr>
          <p:cNvPr id="3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4312" y="2231136"/>
            <a:ext cx="384048" cy="384048"/>
          </a:xfrm>
          <a:prstGeom prst="rect">
            <a:avLst/>
          </a:prstGeom>
        </p:spPr>
      </p:pic>
      <p:sp>
        <p:nvSpPr>
          <p:cNvPr id="33" name="Text 27"/>
          <p:cNvSpPr/>
          <p:nvPr/>
        </p:nvSpPr>
        <p:spPr>
          <a:xfrm>
            <a:off x="9198864" y="28346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DD6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VANGUARD</a:t>
            </a:r>
            <a:endParaRPr lang="en-US" sz="1800" dirty="0"/>
          </a:p>
        </p:txBody>
      </p:sp>
      <p:sp>
        <p:nvSpPr>
          <p:cNvPr id="34" name="Text 28"/>
          <p:cNvSpPr/>
          <p:nvPr/>
        </p:nvSpPr>
        <p:spPr>
          <a:xfrm>
            <a:off x="9198864" y="32004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6 000 m²</a:t>
            </a:r>
            <a:endParaRPr lang="en-US" sz="2200" dirty="0"/>
          </a:p>
        </p:txBody>
      </p:sp>
      <p:sp>
        <p:nvSpPr>
          <p:cNvPr id="35" name="Text 29"/>
          <p:cNvSpPr/>
          <p:nvPr/>
        </p:nvSpPr>
        <p:spPr>
          <a:xfrm>
            <a:off x="9198864" y="361188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DD6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Národný hub NATO</a:t>
            </a:r>
            <a:endParaRPr lang="en-US" sz="1050" dirty="0"/>
          </a:p>
        </p:txBody>
      </p:sp>
      <p:sp>
        <p:nvSpPr>
          <p:cNvPr id="36" name="Text 30"/>
          <p:cNvSpPr/>
          <p:nvPr/>
        </p:nvSpPr>
        <p:spPr>
          <a:xfrm>
            <a:off x="9208008" y="4114800"/>
            <a:ext cx="2286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Rezidenčné národné centrum výkonnosti SOF. Plné spektrum prostredí, výskumný hub, mnohonárodný výcvik, publikačná kapacita.</a:t>
            </a:r>
            <a:endParaRPr lang="en-US" sz="1000" dirty="0"/>
          </a:p>
        </p:txBody>
      </p:sp>
      <p:sp>
        <p:nvSpPr>
          <p:cNvPr id="37" name="Text 31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38" name="Text 32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INVESTIČNÝ MODEL — CENA MODULOV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Koncové ceny: stavba + technológia + vybavenie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Jednotkové náklady: stavba 10 000 €/m²  ·  technológia 5 000 €/m²  ·  vybavenie 3 000 €/m²  =  18 000 €/m²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19659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2926080" y="196596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PLOCHA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389120" y="19659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STAVBA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217920" y="196596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TECHNOLÓGIA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229600" y="19659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VYBAVENIE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10058400" y="196596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SPOLU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48640" y="2331720"/>
            <a:ext cx="11064240" cy="749808"/>
          </a:xfrm>
          <a:prstGeom prst="rect">
            <a:avLst/>
          </a:prstGeom>
          <a:solidFill>
            <a:srgbClr val="16202E"/>
          </a:solidFill>
          <a:ln w="6350">
            <a:solidFill>
              <a:srgbClr val="2430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3232" y="2331720"/>
            <a:ext cx="23774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FROST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2926080" y="2331720"/>
            <a:ext cx="1463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 m²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389120" y="2331720"/>
            <a:ext cx="1828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5,0M €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217920" y="2331720"/>
            <a:ext cx="2011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2,5M €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8229600" y="2331720"/>
            <a:ext cx="1828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1,5M €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10058400" y="2331720"/>
            <a:ext cx="1554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9,0M €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48640" y="3081528"/>
            <a:ext cx="11064240" cy="749808"/>
          </a:xfrm>
          <a:prstGeom prst="rect">
            <a:avLst/>
          </a:prstGeom>
          <a:solidFill>
            <a:srgbClr val="0F1824"/>
          </a:solidFill>
          <a:ln w="6350">
            <a:solidFill>
              <a:srgbClr val="24303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13232" y="3081528"/>
            <a:ext cx="23774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BLIZZARD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2926080" y="3081528"/>
            <a:ext cx="1463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1 500 m²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4389120" y="3081528"/>
            <a:ext cx="1828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15,0M €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6217920" y="3081528"/>
            <a:ext cx="2011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7,5M €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8229600" y="3081528"/>
            <a:ext cx="1828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4,5M €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10058400" y="3081528"/>
            <a:ext cx="1554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27,0M €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548640" y="3831336"/>
            <a:ext cx="11064240" cy="749808"/>
          </a:xfrm>
          <a:prstGeom prst="rect">
            <a:avLst/>
          </a:prstGeom>
          <a:solidFill>
            <a:srgbClr val="22303F"/>
          </a:solidFill>
          <a:ln w="15240">
            <a:solidFill>
              <a:srgbClr val="F5A62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13232" y="3831336"/>
            <a:ext cx="23774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GLACIER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2926080" y="3831336"/>
            <a:ext cx="1463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3 000 m²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4389120" y="3831336"/>
            <a:ext cx="1828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30,0M €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6217920" y="3831336"/>
            <a:ext cx="2011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15,0M €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8229600" y="3831336"/>
            <a:ext cx="1828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9,0M €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10058400" y="3831336"/>
            <a:ext cx="1554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54,0M €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10241280" y="3849624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◂ PROTOTYP</a:t>
            </a:r>
            <a:endParaRPr lang="en-US" sz="800" dirty="0"/>
          </a:p>
        </p:txBody>
      </p:sp>
      <p:sp>
        <p:nvSpPr>
          <p:cNvPr id="33" name="Shape 31"/>
          <p:cNvSpPr/>
          <p:nvPr/>
        </p:nvSpPr>
        <p:spPr>
          <a:xfrm>
            <a:off x="548640" y="4581144"/>
            <a:ext cx="11064240" cy="749808"/>
          </a:xfrm>
          <a:prstGeom prst="rect">
            <a:avLst/>
          </a:prstGeom>
          <a:solidFill>
            <a:srgbClr val="0F1824"/>
          </a:solidFill>
          <a:ln w="6350">
            <a:solidFill>
              <a:srgbClr val="24303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13232" y="4581144"/>
            <a:ext cx="23774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DD6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VANGUARD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2926080" y="4581144"/>
            <a:ext cx="1463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6 000 m²</a:t>
            </a:r>
            <a:endParaRPr lang="en-US" sz="1250" dirty="0"/>
          </a:p>
        </p:txBody>
      </p:sp>
      <p:sp>
        <p:nvSpPr>
          <p:cNvPr id="36" name="Text 34"/>
          <p:cNvSpPr/>
          <p:nvPr/>
        </p:nvSpPr>
        <p:spPr>
          <a:xfrm>
            <a:off x="4389120" y="4581144"/>
            <a:ext cx="1828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60,0M €</a:t>
            </a:r>
            <a:endParaRPr lang="en-US" sz="1250" dirty="0"/>
          </a:p>
        </p:txBody>
      </p:sp>
      <p:sp>
        <p:nvSpPr>
          <p:cNvPr id="37" name="Text 35"/>
          <p:cNvSpPr/>
          <p:nvPr/>
        </p:nvSpPr>
        <p:spPr>
          <a:xfrm>
            <a:off x="6217920" y="4581144"/>
            <a:ext cx="2011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30,0M €</a:t>
            </a:r>
            <a:endParaRPr lang="en-US" sz="1250" dirty="0"/>
          </a:p>
        </p:txBody>
      </p:sp>
      <p:sp>
        <p:nvSpPr>
          <p:cNvPr id="38" name="Text 36"/>
          <p:cNvSpPr/>
          <p:nvPr/>
        </p:nvSpPr>
        <p:spPr>
          <a:xfrm>
            <a:off x="8229600" y="4581144"/>
            <a:ext cx="1828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18,0M €</a:t>
            </a:r>
            <a:endParaRPr lang="en-US" sz="1250" dirty="0"/>
          </a:p>
        </p:txBody>
      </p:sp>
      <p:sp>
        <p:nvSpPr>
          <p:cNvPr id="39" name="Text 37"/>
          <p:cNvSpPr/>
          <p:nvPr/>
        </p:nvSpPr>
        <p:spPr>
          <a:xfrm>
            <a:off x="10058400" y="4581144"/>
            <a:ext cx="1554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108,0M €</a:t>
            </a:r>
            <a:endParaRPr lang="en-US" sz="1500" dirty="0"/>
          </a:p>
        </p:txBody>
      </p:sp>
      <p:sp>
        <p:nvSpPr>
          <p:cNvPr id="40" name="Text 38"/>
          <p:cNvSpPr/>
          <p:nvPr/>
        </p:nvSpPr>
        <p:spPr>
          <a:xfrm>
            <a:off x="548640" y="5468112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Ceny sú orientačné koncové investičné náklady pre verziu na kľúč. Slovenský prototyp GLACIER (3 000 m²) = 54 M €.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scene_medic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0A1018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6217920" cy="6858000"/>
          </a:xfrm>
          <a:prstGeom prst="rect">
            <a:avLst/>
          </a:prstGeom>
          <a:solidFill>
            <a:srgbClr val="0A1018">
              <a:alpha val="7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548640" y="1554480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7DD3FC">
                    <a:alpha val="8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600" dirty="0"/>
          </a:p>
        </p:txBody>
      </p:sp>
      <p:sp>
        <p:nvSpPr>
          <p:cNvPr id="6" name="Text 3"/>
          <p:cNvSpPr/>
          <p:nvPr/>
        </p:nvSpPr>
        <p:spPr>
          <a:xfrm>
            <a:off x="566928" y="3063240"/>
            <a:ext cx="8229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4000" b="1" dirty="0">
                <a:solidFill>
                  <a:srgbClr val="EAF2F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INVESTÍCIA</a:t>
            </a:r>
            <a:endParaRPr lang="en-US" sz="400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4000" b="1" dirty="0">
                <a:solidFill>
                  <a:srgbClr val="EAF2F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&amp; EXIT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585216" y="4526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Prečo investovať · výnos pri exite · ROI na 500 operátorov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INVESTIČNÝ PRÍPAD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Prečo investovať a ako projekt zarába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Investor nevkladá kapitál do úspory pre armádu, ale do prevádzkovaného aktíva s tromi nezávislými príjmovými prúdmi — a do unikátneho IP, ktoré pri exite predáva.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3621024" cy="228600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2057400"/>
            <a:ext cx="54864" cy="228600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2286000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71600" y="22860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Výcvikové poplatky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786384" y="28346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~6,0 M €/rok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795528" y="329184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 operátorov × prístup k protokolom, prostrediu a dátam. Platí domáca armáda aj zahraniční partneri za cykly.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261104" y="2057400"/>
            <a:ext cx="3621024" cy="228600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261104" y="2057400"/>
            <a:ext cx="54864" cy="2286000"/>
          </a:xfrm>
          <a:prstGeom prst="rect">
            <a:avLst/>
          </a:prstGeom>
          <a:solidFill>
            <a:srgbClr val="F5A623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848" y="2286000"/>
            <a:ext cx="457200" cy="4572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084064" y="22860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Exportné royalty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498848" y="28346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~2,5 M €/rok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4507992" y="329184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Licenčný príjem z predaja modulov FROST/BLIZZARD partnerom NATO. Bez proprietárneho zámku — opakovateľný predaj.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7973568" y="2057400"/>
            <a:ext cx="3621024" cy="228600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7973568" y="2057400"/>
            <a:ext cx="54864" cy="2286000"/>
          </a:xfrm>
          <a:prstGeom prst="rect">
            <a:avLst/>
          </a:prstGeom>
          <a:solidFill>
            <a:srgbClr val="3DD68C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1312" y="2286000"/>
            <a:ext cx="457200" cy="45720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796528" y="22860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Výskum, granty, dáta</a:t>
            </a:r>
            <a:endParaRPr lang="en-US" sz="1350" dirty="0"/>
          </a:p>
        </p:txBody>
      </p:sp>
      <p:sp>
        <p:nvSpPr>
          <p:cNvPr id="21" name="Text 16"/>
          <p:cNvSpPr/>
          <p:nvPr/>
        </p:nvSpPr>
        <p:spPr>
          <a:xfrm>
            <a:off x="8211312" y="28346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DD6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~0,8 M €/rok</a:t>
            </a:r>
            <a:endParaRPr lang="en-US" sz="2000" dirty="0"/>
          </a:p>
        </p:txBody>
      </p:sp>
      <p:sp>
        <p:nvSpPr>
          <p:cNvPr id="22" name="Text 17"/>
          <p:cNvSpPr/>
          <p:nvPr/>
        </p:nvSpPr>
        <p:spPr>
          <a:xfrm>
            <a:off x="8220456" y="329184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Unikátne dáta o výkone v extréme. Granty, R&amp;D kontrakty a publikácie, ktoré zvyšujú hodnotu IP.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48640" y="4572000"/>
            <a:ext cx="11064240" cy="960120"/>
          </a:xfrm>
          <a:prstGeom prst="rect">
            <a:avLst/>
          </a:prstGeom>
          <a:solidFill>
            <a:srgbClr val="22303F"/>
          </a:solidFill>
          <a:ln w="15240">
            <a:solidFill>
              <a:srgbClr val="7DD3FC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822960" y="475488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9,3 M € </a:t>
            </a:r>
            <a:pPr indent="0" marL="0">
              <a:buNone/>
            </a:pPr>
            <a:r>
              <a:rPr lang="en-US" sz="12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príjem/rok</a:t>
            </a:r>
            <a:endParaRPr lang="en-US" sz="2600" dirty="0"/>
          </a:p>
        </p:txBody>
      </p:sp>
      <p:sp>
        <p:nvSpPr>
          <p:cNvPr id="25" name="Text 20"/>
          <p:cNvSpPr/>
          <p:nvPr/>
        </p:nvSpPr>
        <p:spPr>
          <a:xfrm>
            <a:off x="3749040" y="4663440"/>
            <a:ext cx="365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</a:t>
            </a:r>
            <a:endParaRPr lang="en-US" sz="2400" dirty="0"/>
          </a:p>
        </p:txBody>
      </p:sp>
      <p:sp>
        <p:nvSpPr>
          <p:cNvPr id="26" name="Text 21"/>
          <p:cNvSpPr/>
          <p:nvPr/>
        </p:nvSpPr>
        <p:spPr>
          <a:xfrm>
            <a:off x="4114800" y="475488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3,1 M € </a:t>
            </a:r>
            <a:pPr indent="0" marL="0">
              <a:buNone/>
            </a:pPr>
            <a:r>
              <a:rPr lang="en-US" sz="12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prevádzka/rok</a:t>
            </a:r>
            <a:endParaRPr lang="en-US" sz="2600" dirty="0"/>
          </a:p>
        </p:txBody>
      </p:sp>
      <p:sp>
        <p:nvSpPr>
          <p:cNvPr id="27" name="Text 22"/>
          <p:cNvSpPr/>
          <p:nvPr/>
        </p:nvSpPr>
        <p:spPr>
          <a:xfrm>
            <a:off x="7315200" y="4663440"/>
            <a:ext cx="365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</a:t>
            </a:r>
            <a:endParaRPr lang="en-US" sz="2400" dirty="0"/>
          </a:p>
        </p:txBody>
      </p:sp>
      <p:sp>
        <p:nvSpPr>
          <p:cNvPr id="28" name="Text 23"/>
          <p:cNvSpPr/>
          <p:nvPr/>
        </p:nvSpPr>
        <p:spPr>
          <a:xfrm>
            <a:off x="7726680" y="475488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6,2 M € </a:t>
            </a:r>
            <a:pPr indent="0" marL="0">
              <a:buNone/>
            </a:pPr>
            <a:r>
              <a:rPr lang="en-US" sz="1200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EBITDA/rok (67 % marža)</a:t>
            </a:r>
            <a:endParaRPr lang="en-US" sz="3000" dirty="0"/>
          </a:p>
        </p:txBody>
      </p:sp>
      <p:sp>
        <p:nvSpPr>
          <p:cNvPr id="29" name="Text 24"/>
          <p:cNvSpPr/>
          <p:nvPr/>
        </p:nvSpPr>
        <p:spPr>
          <a:xfrm>
            <a:off x="548640" y="57150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Stabilizovaná ročná EBITDA po nábehu. Toto je hodnota, ktorú investor inkasuje počas držby a ktorá určuje exit valuáciu.</a:t>
            </a:r>
            <a:endParaRPr lang="en-US" sz="1100" dirty="0"/>
          </a:p>
        </p:txBody>
      </p:sp>
      <p:sp>
        <p:nvSpPr>
          <p:cNvPr id="30" name="Text 25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31" name="Text 26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EXIT &amp; VÝNOS PRE INVESTORA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247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Čo investor získa pri exite po 6 rokoch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Vklad 54 M € (CAPEX prototypu GLACIER). Počas 6 rokov investor inkasuje EBITDA, na konci predáva overený asset + IP portfólio. Exit valuácia = násobok EBITDA + hodnota IP/licencií.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3621024" cy="320040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2057400"/>
            <a:ext cx="54864" cy="3200400"/>
          </a:xfrm>
          <a:prstGeom prst="rect">
            <a:avLst/>
          </a:prstGeom>
          <a:solidFill>
            <a:srgbClr val="93A4B8"/>
          </a:solidFill>
          <a:ln/>
        </p:spPr>
      </p:sp>
      <p:sp>
        <p:nvSpPr>
          <p:cNvPr id="7" name="Text 5"/>
          <p:cNvSpPr/>
          <p:nvPr/>
        </p:nvSpPr>
        <p:spPr>
          <a:xfrm>
            <a:off x="786384" y="22402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KONZERVATÍVNY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86384" y="26060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Čistý zisk investora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768096" y="285292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+15,6 M €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786384" y="345643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MOIC </a:t>
            </a:r>
            <a:pPr indent="0" marL="0">
              <a:buNone/>
            </a:pPr>
            <a:r>
              <a:rPr lang="en-US" sz="1400" b="1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1,29×   </a:t>
            </a:r>
            <a:pPr indent="0" marL="0">
              <a:buNone/>
            </a:pPr>
            <a:r>
              <a:rPr lang="en-US" sz="10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IRR </a:t>
            </a:r>
            <a:pPr indent="0" marL="0">
              <a:buNone/>
            </a:pPr>
            <a:r>
              <a:rPr lang="en-US" sz="1400" b="1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5,0 %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786384" y="3913632"/>
            <a:ext cx="3154680" cy="0"/>
          </a:xfrm>
          <a:prstGeom prst="line">
            <a:avLst/>
          </a:prstGeom>
          <a:noFill/>
          <a:ln w="9525">
            <a:solidFill>
              <a:srgbClr val="2430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402336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EBITDA ~5,0 M/rok · exit ×7 + IP 9 M = 44 M €. Aj najhorší prípad je ziskový.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261104" y="2057400"/>
            <a:ext cx="3621024" cy="3200400"/>
          </a:xfrm>
          <a:prstGeom prst="rect">
            <a:avLst/>
          </a:prstGeom>
          <a:solidFill>
            <a:srgbClr val="22303F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261104" y="2057400"/>
            <a:ext cx="54864" cy="3200400"/>
          </a:xfrm>
          <a:prstGeom prst="rect">
            <a:avLst/>
          </a:prstGeom>
          <a:solidFill>
            <a:srgbClr val="7DD3FC"/>
          </a:solidFill>
          <a:ln/>
        </p:spPr>
      </p:sp>
      <p:sp>
        <p:nvSpPr>
          <p:cNvPr id="15" name="Shape 13"/>
          <p:cNvSpPr/>
          <p:nvPr/>
        </p:nvSpPr>
        <p:spPr>
          <a:xfrm>
            <a:off x="4261104" y="2057400"/>
            <a:ext cx="3621024" cy="73152"/>
          </a:xfrm>
          <a:prstGeom prst="rect">
            <a:avLst/>
          </a:prstGeom>
          <a:solidFill>
            <a:srgbClr val="7DD3FC"/>
          </a:solidFill>
          <a:ln/>
        </p:spPr>
      </p:sp>
      <p:sp>
        <p:nvSpPr>
          <p:cNvPr id="16" name="Text 14"/>
          <p:cNvSpPr/>
          <p:nvPr/>
        </p:nvSpPr>
        <p:spPr>
          <a:xfrm>
            <a:off x="4498848" y="22402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BÁZOVÝ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498848" y="26060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Čistý zisk investora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4480560" y="285292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+39,3 M €</a:t>
            </a:r>
            <a:endParaRPr lang="en-US" sz="2700" dirty="0"/>
          </a:p>
        </p:txBody>
      </p:sp>
      <p:sp>
        <p:nvSpPr>
          <p:cNvPr id="19" name="Text 17"/>
          <p:cNvSpPr/>
          <p:nvPr/>
        </p:nvSpPr>
        <p:spPr>
          <a:xfrm>
            <a:off x="4498848" y="345643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MOIC </a:t>
            </a:r>
            <a:pPr indent="0" marL="0">
              <a:buNone/>
            </a:pPr>
            <a:r>
              <a:rPr lang="en-US" sz="140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1,73×   </a:t>
            </a:r>
            <a:pPr indent="0" marL="0">
              <a:buNone/>
            </a:pPr>
            <a:r>
              <a:rPr lang="en-US" sz="10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IRR </a:t>
            </a:r>
            <a:pPr indent="0" marL="0">
              <a:buNone/>
            </a:pPr>
            <a:r>
              <a:rPr lang="en-US" sz="140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11,1 %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498848" y="3913632"/>
            <a:ext cx="3154680" cy="0"/>
          </a:xfrm>
          <a:prstGeom prst="line">
            <a:avLst/>
          </a:prstGeom>
          <a:noFill/>
          <a:ln w="9525">
            <a:solidFill>
              <a:srgbClr val="24303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07992" y="402336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EBITDA ~6,2 M/rok · exit ×8 + IP 12 M = 62 M €. Referenčný, realistický scenár.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7973568" y="2057400"/>
            <a:ext cx="3621024" cy="320040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7973568" y="2057400"/>
            <a:ext cx="54864" cy="3200400"/>
          </a:xfrm>
          <a:prstGeom prst="rect">
            <a:avLst/>
          </a:prstGeom>
          <a:solidFill>
            <a:srgbClr val="3DD68C"/>
          </a:solidFill>
          <a:ln/>
        </p:spPr>
      </p:sp>
      <p:sp>
        <p:nvSpPr>
          <p:cNvPr id="24" name="Text 22"/>
          <p:cNvSpPr/>
          <p:nvPr/>
        </p:nvSpPr>
        <p:spPr>
          <a:xfrm>
            <a:off x="8211312" y="22402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3DD6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OPTIMISTICKÝ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8211312" y="26060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Čistý zisk investora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8193024" y="285292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+108,9 M €</a:t>
            </a:r>
            <a:endParaRPr lang="en-US" sz="2700" dirty="0"/>
          </a:p>
        </p:txBody>
      </p:sp>
      <p:sp>
        <p:nvSpPr>
          <p:cNvPr id="27" name="Text 25"/>
          <p:cNvSpPr/>
          <p:nvPr/>
        </p:nvSpPr>
        <p:spPr>
          <a:xfrm>
            <a:off x="8211312" y="345643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MOIC </a:t>
            </a:r>
            <a:pPr indent="0" marL="0">
              <a:buNone/>
            </a:pPr>
            <a:r>
              <a:rPr lang="en-US" sz="1400" b="1" dirty="0">
                <a:solidFill>
                  <a:srgbClr val="3DD6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3,02×   </a:t>
            </a:r>
            <a:pPr indent="0" marL="0">
              <a:buNone/>
            </a:pPr>
            <a:r>
              <a:rPr lang="en-US" sz="10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IRR </a:t>
            </a:r>
            <a:pPr indent="0" marL="0">
              <a:buNone/>
            </a:pPr>
            <a:r>
              <a:rPr lang="en-US" sz="1400" b="1" dirty="0">
                <a:solidFill>
                  <a:srgbClr val="3DD6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23,9 %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8211312" y="3913632"/>
            <a:ext cx="3154680" cy="0"/>
          </a:xfrm>
          <a:prstGeom prst="line">
            <a:avLst/>
          </a:prstGeom>
          <a:noFill/>
          <a:ln w="9525">
            <a:solidFill>
              <a:srgbClr val="24303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220456" y="402336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EBITDA ~9,6 M/rok · exit ×10 + IP 18 M = 114 M €. Pri silnom exporte a dopyte.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548640" y="5440680"/>
            <a:ext cx="11064240" cy="1051560"/>
          </a:xfrm>
          <a:prstGeom prst="rect">
            <a:avLst/>
          </a:prstGeom>
          <a:solidFill>
            <a:srgbClr val="0F1824"/>
          </a:solidFill>
          <a:ln w="12700">
            <a:solidFill>
              <a:srgbClr val="7DD3FC"/>
            </a:solidFill>
            <a:prstDash val="solid"/>
          </a:ln>
        </p:spPr>
      </p:sp>
      <p:pic>
        <p:nvPicPr>
          <p:cNvPr id="3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5669280"/>
            <a:ext cx="457200" cy="457200"/>
          </a:xfrm>
          <a:prstGeom prst="rect">
            <a:avLst/>
          </a:prstGeom>
        </p:spPr>
      </p:pic>
      <p:sp>
        <p:nvSpPr>
          <p:cNvPr id="32" name="Text 29"/>
          <p:cNvSpPr/>
          <p:nvPr/>
        </p:nvSpPr>
        <p:spPr>
          <a:xfrm>
            <a:off x="1371600" y="5532120"/>
            <a:ext cx="10058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Exit za 6 rokov: 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investor predáva overený, stabilizovaný projekt — fungujúci prototyp, partnerskú sieť NATO, dátové portfólio a licenčné práva na 4 moduly. Asset ďalej beží 14+ rokov pre nového vlastníka (EBITDA ~6 M €/rok), čo zvyšuje jeho exit hodnotu.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34" name="Text 31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EKONOMICKÁ HODNOTA OPERÁTORA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Koľko stojí pripraviť žiadaného špecialistu SOF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Náklad do operačného statusu = špecializované kurzy + plat počas prípravy. Plat SK vojaka 2 000–4 000 €/mes (priemer 3 000 €, superhrubý ročný náklad ~48,6 tis. €).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621024" cy="169164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2011680"/>
            <a:ext cx="54864" cy="169164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2249424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71600" y="2231136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Operátor (Assaulter)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04672" y="285292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mes prípravy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804672" y="31089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~217 tis. €</a:t>
            </a:r>
            <a:endParaRPr lang="en-US" sz="2100" dirty="0"/>
          </a:p>
        </p:txBody>
      </p:sp>
      <p:sp>
        <p:nvSpPr>
          <p:cNvPr id="11" name="Shape 8"/>
          <p:cNvSpPr/>
          <p:nvPr/>
        </p:nvSpPr>
        <p:spPr>
          <a:xfrm>
            <a:off x="4261104" y="2011680"/>
            <a:ext cx="3621024" cy="169164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261104" y="2011680"/>
            <a:ext cx="54864" cy="169164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848" y="2249424"/>
            <a:ext cx="457200" cy="4572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084064" y="2231136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Ženista (Combat Engineer)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4517136" y="285292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mes prípravy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4517136" y="31089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~253 tis. €</a:t>
            </a:r>
            <a:endParaRPr lang="en-US" sz="2100" dirty="0"/>
          </a:p>
        </p:txBody>
      </p:sp>
      <p:sp>
        <p:nvSpPr>
          <p:cNvPr id="17" name="Shape 13"/>
          <p:cNvSpPr/>
          <p:nvPr/>
        </p:nvSpPr>
        <p:spPr>
          <a:xfrm>
            <a:off x="7973568" y="2011680"/>
            <a:ext cx="3621024" cy="169164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7973568" y="2011680"/>
            <a:ext cx="54864" cy="1691640"/>
          </a:xfrm>
          <a:prstGeom prst="rect">
            <a:avLst/>
          </a:prstGeom>
          <a:solidFill>
            <a:srgbClr val="38BDF8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1312" y="2249424"/>
            <a:ext cx="457200" cy="45720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796528" y="2231136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Ostreľovač (Sniper)</a:t>
            </a:r>
            <a:endParaRPr lang="en-US" sz="1250" dirty="0"/>
          </a:p>
        </p:txBody>
      </p:sp>
      <p:sp>
        <p:nvSpPr>
          <p:cNvPr id="21" name="Text 16"/>
          <p:cNvSpPr/>
          <p:nvPr/>
        </p:nvSpPr>
        <p:spPr>
          <a:xfrm>
            <a:off x="8229600" y="285292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mes prípravy</a:t>
            </a:r>
            <a:endParaRPr lang="en-US" sz="1050" dirty="0"/>
          </a:p>
        </p:txBody>
      </p:sp>
      <p:sp>
        <p:nvSpPr>
          <p:cNvPr id="22" name="Text 17"/>
          <p:cNvSpPr/>
          <p:nvPr/>
        </p:nvSpPr>
        <p:spPr>
          <a:xfrm>
            <a:off x="8229600" y="31089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~282 tis. €</a:t>
            </a:r>
            <a:endParaRPr lang="en-US" sz="2100" dirty="0"/>
          </a:p>
        </p:txBody>
      </p:sp>
      <p:sp>
        <p:nvSpPr>
          <p:cNvPr id="23" name="Shape 18"/>
          <p:cNvSpPr/>
          <p:nvPr/>
        </p:nvSpPr>
        <p:spPr>
          <a:xfrm>
            <a:off x="548640" y="3840480"/>
            <a:ext cx="3621024" cy="169164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548640" y="3840480"/>
            <a:ext cx="54864" cy="1691640"/>
          </a:xfrm>
          <a:prstGeom prst="rect">
            <a:avLst/>
          </a:prstGeom>
          <a:solidFill>
            <a:srgbClr val="38BDF8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4" y="4078224"/>
            <a:ext cx="457200" cy="45720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1371600" y="4059936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Bojový medik (SOF Medic)</a:t>
            </a:r>
            <a:endParaRPr lang="en-US" sz="1250" dirty="0"/>
          </a:p>
        </p:txBody>
      </p:sp>
      <p:sp>
        <p:nvSpPr>
          <p:cNvPr id="27" name="Text 21"/>
          <p:cNvSpPr/>
          <p:nvPr/>
        </p:nvSpPr>
        <p:spPr>
          <a:xfrm>
            <a:off x="804672" y="468172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mes prípravy</a:t>
            </a:r>
            <a:endParaRPr lang="en-US" sz="1050" dirty="0"/>
          </a:p>
        </p:txBody>
      </p:sp>
      <p:sp>
        <p:nvSpPr>
          <p:cNvPr id="28" name="Text 22"/>
          <p:cNvSpPr/>
          <p:nvPr/>
        </p:nvSpPr>
        <p:spPr>
          <a:xfrm>
            <a:off x="804672" y="49377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~302 tis. €</a:t>
            </a:r>
            <a:endParaRPr lang="en-US" sz="2100" dirty="0"/>
          </a:p>
        </p:txBody>
      </p:sp>
      <p:sp>
        <p:nvSpPr>
          <p:cNvPr id="29" name="Shape 23"/>
          <p:cNvSpPr/>
          <p:nvPr/>
        </p:nvSpPr>
        <p:spPr>
          <a:xfrm>
            <a:off x="4261104" y="3840480"/>
            <a:ext cx="3621024" cy="169164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4261104" y="3840480"/>
            <a:ext cx="54864" cy="1691640"/>
          </a:xfrm>
          <a:prstGeom prst="rect">
            <a:avLst/>
          </a:prstGeom>
          <a:solidFill>
            <a:srgbClr val="F5A623"/>
          </a:solidFill>
          <a:ln/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8848" y="4078224"/>
            <a:ext cx="457200" cy="45720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5084064" y="4059936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EOD (pyrotechnik)</a:t>
            </a:r>
            <a:endParaRPr lang="en-US" sz="1250" dirty="0"/>
          </a:p>
        </p:txBody>
      </p:sp>
      <p:sp>
        <p:nvSpPr>
          <p:cNvPr id="33" name="Text 26"/>
          <p:cNvSpPr/>
          <p:nvPr/>
        </p:nvSpPr>
        <p:spPr>
          <a:xfrm>
            <a:off x="4517136" y="468172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mes prípravy</a:t>
            </a:r>
            <a:endParaRPr lang="en-US" sz="1050" dirty="0"/>
          </a:p>
        </p:txBody>
      </p:sp>
      <p:sp>
        <p:nvSpPr>
          <p:cNvPr id="34" name="Text 27"/>
          <p:cNvSpPr/>
          <p:nvPr/>
        </p:nvSpPr>
        <p:spPr>
          <a:xfrm>
            <a:off x="4517136" y="49377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~366 tis. €</a:t>
            </a:r>
            <a:endParaRPr lang="en-US" sz="2100" dirty="0"/>
          </a:p>
        </p:txBody>
      </p:sp>
      <p:sp>
        <p:nvSpPr>
          <p:cNvPr id="35" name="Shape 28"/>
          <p:cNvSpPr/>
          <p:nvPr/>
        </p:nvSpPr>
        <p:spPr>
          <a:xfrm>
            <a:off x="7973568" y="3840480"/>
            <a:ext cx="3621024" cy="169164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36" name="Shape 29"/>
          <p:cNvSpPr/>
          <p:nvPr/>
        </p:nvSpPr>
        <p:spPr>
          <a:xfrm>
            <a:off x="7973568" y="3840480"/>
            <a:ext cx="54864" cy="1691640"/>
          </a:xfrm>
          <a:prstGeom prst="rect">
            <a:avLst/>
          </a:prstGeom>
          <a:solidFill>
            <a:srgbClr val="F5A623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1312" y="4078224"/>
            <a:ext cx="457200" cy="457200"/>
          </a:xfrm>
          <a:prstGeom prst="rect">
            <a:avLst/>
          </a:prstGeom>
        </p:spPr>
      </p:pic>
      <p:sp>
        <p:nvSpPr>
          <p:cNvPr id="38" name="Text 30"/>
          <p:cNvSpPr/>
          <p:nvPr/>
        </p:nvSpPr>
        <p:spPr>
          <a:xfrm>
            <a:off x="8796528" y="4059936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Veliteľ tímu (Team Leader)</a:t>
            </a:r>
            <a:endParaRPr lang="en-US" sz="1250" dirty="0"/>
          </a:p>
        </p:txBody>
      </p:sp>
      <p:sp>
        <p:nvSpPr>
          <p:cNvPr id="39" name="Text 31"/>
          <p:cNvSpPr/>
          <p:nvPr/>
        </p:nvSpPr>
        <p:spPr>
          <a:xfrm>
            <a:off x="8229600" y="468172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mes prípravy</a:t>
            </a:r>
            <a:endParaRPr lang="en-US" sz="1050" dirty="0"/>
          </a:p>
        </p:txBody>
      </p:sp>
      <p:sp>
        <p:nvSpPr>
          <p:cNvPr id="40" name="Text 32"/>
          <p:cNvSpPr/>
          <p:nvPr/>
        </p:nvSpPr>
        <p:spPr>
          <a:xfrm>
            <a:off x="8229600" y="49377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~430 tis. €</a:t>
            </a:r>
            <a:endParaRPr lang="en-US" sz="2100" dirty="0"/>
          </a:p>
        </p:txBody>
      </p:sp>
      <p:sp>
        <p:nvSpPr>
          <p:cNvPr id="41" name="Shape 33"/>
          <p:cNvSpPr/>
          <p:nvPr/>
        </p:nvSpPr>
        <p:spPr>
          <a:xfrm>
            <a:off x="548640" y="5715000"/>
            <a:ext cx="11064240" cy="868680"/>
          </a:xfrm>
          <a:prstGeom prst="rect">
            <a:avLst/>
          </a:prstGeom>
          <a:solidFill>
            <a:srgbClr val="22303F"/>
          </a:solidFill>
          <a:ln w="15240">
            <a:solidFill>
              <a:srgbClr val="F5A623"/>
            </a:solidFill>
            <a:prstDash val="solid"/>
          </a:ln>
        </p:spPr>
      </p:sp>
      <p:pic>
        <p:nvPicPr>
          <p:cNvPr id="4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240" y="5870448"/>
            <a:ext cx="548640" cy="548640"/>
          </a:xfrm>
          <a:prstGeom prst="rect">
            <a:avLst/>
          </a:prstGeom>
        </p:spPr>
      </p:pic>
      <p:sp>
        <p:nvSpPr>
          <p:cNvPr id="43" name="Text 34"/>
          <p:cNvSpPr/>
          <p:nvPr/>
        </p:nvSpPr>
        <p:spPr>
          <a:xfrm>
            <a:off x="1508760" y="5870448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Príprava 8-člennej SF jednotky  </a:t>
            </a:r>
            <a:pPr indent="0" marL="0"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(veliteľ · 3× operátor · sniper · EOD · medik · ženista)</a:t>
            </a:r>
            <a:endParaRPr lang="en-US" sz="1500" dirty="0"/>
          </a:p>
        </p:txBody>
      </p:sp>
      <p:sp>
        <p:nvSpPr>
          <p:cNvPr id="44" name="Text 35"/>
          <p:cNvSpPr/>
          <p:nvPr/>
        </p:nvSpPr>
        <p:spPr>
          <a:xfrm>
            <a:off x="8869680" y="5779008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000" b="1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 2,28 M €</a:t>
            </a:r>
            <a:endParaRPr lang="en-US" sz="3000" dirty="0"/>
          </a:p>
        </p:txBody>
      </p:sp>
      <p:sp>
        <p:nvSpPr>
          <p:cNvPr id="45" name="Text 36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46" name="Text 37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INVESTÍCIA vs ĽUDSKÝ KAPITÁL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Stavba je lacná oproti ľuďom, ktorých chráni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GLACIER (3 000 m², objem ~18 000 m³) stojí 54 M €. To je porovnateľné s prípravou ~24 elitných operátorov — pričom zariadenie slúži stovkám počas celej životnosti.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5440680" cy="274320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2011680"/>
            <a:ext cx="54864" cy="2743200"/>
          </a:xfrm>
          <a:prstGeom prst="rect">
            <a:avLst/>
          </a:prstGeom>
          <a:solidFill>
            <a:srgbClr val="7DD3FC"/>
          </a:solidFill>
          <a:ln/>
        </p:spPr>
      </p:sp>
      <p:sp>
        <p:nvSpPr>
          <p:cNvPr id="7" name="Shape 5"/>
          <p:cNvSpPr/>
          <p:nvPr/>
        </p:nvSpPr>
        <p:spPr>
          <a:xfrm>
            <a:off x="822960" y="2240280"/>
            <a:ext cx="777240" cy="777240"/>
          </a:xfrm>
          <a:prstGeom prst="ellipse">
            <a:avLst/>
          </a:prstGeom>
          <a:solidFill>
            <a:srgbClr val="0F1824"/>
          </a:solidFill>
          <a:ln w="15240">
            <a:solidFill>
              <a:srgbClr val="7DD3FC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7552" y="2404872"/>
            <a:ext cx="457200" cy="4572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783080" y="224028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GLACIER 3 000 m²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41248" y="310896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 M €</a:t>
            </a:r>
            <a:endParaRPr lang="en-US" sz="3800" dirty="0"/>
          </a:p>
        </p:txBody>
      </p:sp>
      <p:sp>
        <p:nvSpPr>
          <p:cNvPr id="11" name="Text 8"/>
          <p:cNvSpPr/>
          <p:nvPr/>
        </p:nvSpPr>
        <p:spPr>
          <a:xfrm>
            <a:off x="859536" y="379476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jednorazová investícia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859536" y="4114800"/>
            <a:ext cx="4846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~3 000 €/m³ kompletne na kľúč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18 000 m³ riadeného prostredia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172200" y="2011680"/>
            <a:ext cx="5440680" cy="274320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6172200" y="2011680"/>
            <a:ext cx="54864" cy="2743200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15" name="Shape 12"/>
          <p:cNvSpPr/>
          <p:nvPr/>
        </p:nvSpPr>
        <p:spPr>
          <a:xfrm>
            <a:off x="6446520" y="2240280"/>
            <a:ext cx="777240" cy="777240"/>
          </a:xfrm>
          <a:prstGeom prst="ellipse">
            <a:avLst/>
          </a:prstGeom>
          <a:solidFill>
            <a:srgbClr val="0F1824"/>
          </a:solidFill>
          <a:ln w="15240">
            <a:solidFill>
              <a:srgbClr val="F5A623"/>
            </a:solidFill>
            <a:prstDash val="solid"/>
          </a:ln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1112" y="2404872"/>
            <a:ext cx="457200" cy="45720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7406640" y="224028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8-členná SF jednotka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6464808" y="310896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2,28 M €</a:t>
            </a:r>
            <a:endParaRPr lang="en-US" sz="3800" dirty="0"/>
          </a:p>
        </p:txBody>
      </p:sp>
      <p:sp>
        <p:nvSpPr>
          <p:cNvPr id="19" name="Text 15"/>
          <p:cNvSpPr/>
          <p:nvPr/>
        </p:nvSpPr>
        <p:spPr>
          <a:xfrm>
            <a:off x="6483096" y="379476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×24 jednotiek = 54 M €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6483096" y="4114800"/>
            <a:ext cx="4846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~285 tis. €/operátor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strata jedinej jednotky je nenahraditeľná</a:t>
            </a:r>
            <a:endParaRPr lang="en-US" sz="1100" dirty="0"/>
          </a:p>
        </p:txBody>
      </p:sp>
      <p:sp>
        <p:nvSpPr>
          <p:cNvPr id="21" name="Shape 17"/>
          <p:cNvSpPr/>
          <p:nvPr/>
        </p:nvSpPr>
        <p:spPr>
          <a:xfrm>
            <a:off x="548640" y="4983480"/>
            <a:ext cx="11064240" cy="1234440"/>
          </a:xfrm>
          <a:prstGeom prst="rect">
            <a:avLst/>
          </a:prstGeom>
          <a:solidFill>
            <a:srgbClr val="0F1824"/>
          </a:solidFill>
          <a:ln w="9525">
            <a:solidFill>
              <a:srgbClr val="24303F"/>
            </a:solidFill>
            <a:prstDash val="solid"/>
          </a:ln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212080"/>
            <a:ext cx="457200" cy="45720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371600" y="5138928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Logika investície</a:t>
            </a:r>
            <a:endParaRPr lang="en-US" sz="1300" dirty="0"/>
          </a:p>
        </p:txBody>
      </p:sp>
      <p:sp>
        <p:nvSpPr>
          <p:cNvPr id="24" name="Text 19"/>
          <p:cNvSpPr/>
          <p:nvPr/>
        </p:nvSpPr>
        <p:spPr>
          <a:xfrm>
            <a:off x="1371600" y="5468112"/>
            <a:ext cx="9966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Jedno zariadenie GLACIER za cenu prípravy 24 operátorov ochráni, predĺži kariéru a zvýši výkon 500+ operátorom počas svojej životnosti. Každé euro do prostredia násobí hodnotu ľudského kapitálu, ktorý je nesrovnateľne drahší a nenahraditeľný.</a:t>
            </a:r>
            <a:endParaRPr lang="en-US" sz="1150" dirty="0"/>
          </a:p>
        </p:txBody>
      </p:sp>
      <p:sp>
        <p:nvSpPr>
          <p:cNvPr id="25" name="Text 20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26" name="Text 21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ENERGETICKÁ NÁROČNOSŤ &amp; TECHNOLÓGIE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Spotreba prevádzky — priemerný príkon (±20 %)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vychádza z benchmarkov priemyselného mrazenia (−40 °C) navýšených o vzduchotechniku, simuláciu vetra, ohrev tepelnej zóny, hypoxiu, odmrazovanie a simulačnú techniku.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20116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2834640" y="20116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OBJEM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663440" y="20116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PRIEM. PRÍKON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7406640" y="201168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SPOTREBA / MESIAC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9966960" y="201168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EL. NÁKLAD / MES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548640" y="2377440"/>
            <a:ext cx="11064240" cy="566928"/>
          </a:xfrm>
          <a:prstGeom prst="rect">
            <a:avLst/>
          </a:prstGeom>
          <a:solidFill>
            <a:srgbClr val="16202E"/>
          </a:solidFill>
          <a:ln w="6350">
            <a:solidFill>
              <a:srgbClr val="24303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377440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FROST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2834640" y="2377440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3 000 m³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663440" y="2377440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~18 kW (14–21)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7406640" y="2377440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~12,6 MWh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9966960" y="23774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~2,3 tis. €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2944368"/>
            <a:ext cx="11064240" cy="566928"/>
          </a:xfrm>
          <a:prstGeom prst="rect">
            <a:avLst/>
          </a:prstGeom>
          <a:solidFill>
            <a:srgbClr val="0F1824"/>
          </a:solidFill>
          <a:ln w="6350">
            <a:solidFill>
              <a:srgbClr val="24303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3232" y="2944368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BLIZZARD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2834640" y="2944368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9 000 m³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663440" y="2944368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~53 kW (42–63)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7406640" y="2944368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~37,8 MWh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9966960" y="2944368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~6,8 tis. €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48640" y="3511296"/>
            <a:ext cx="11064240" cy="566928"/>
          </a:xfrm>
          <a:prstGeom prst="rect">
            <a:avLst/>
          </a:prstGeom>
          <a:solidFill>
            <a:srgbClr val="22303F"/>
          </a:solidFill>
          <a:ln w="15240">
            <a:solidFill>
              <a:srgbClr val="F5A62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13232" y="3511296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GLACIER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2834640" y="3511296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18 000 m³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4663440" y="3511296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~105 kW (84–126)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7406640" y="3511296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~75,6 MWh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9966960" y="3511296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~13,6 tis. €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548640" y="4078224"/>
            <a:ext cx="11064240" cy="566928"/>
          </a:xfrm>
          <a:prstGeom prst="rect">
            <a:avLst/>
          </a:prstGeom>
          <a:solidFill>
            <a:srgbClr val="0F1824"/>
          </a:solidFill>
          <a:ln w="6350">
            <a:solidFill>
              <a:srgbClr val="24303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13232" y="4078224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DD6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VANGUARD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2834640" y="4078224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36 000 m³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4663440" y="4078224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~210 kW (168–252)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7406640" y="4078224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~151 MWh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9966960" y="4078224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~27,2 tis. €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548640" y="4828032"/>
            <a:ext cx="11064240" cy="1371600"/>
          </a:xfrm>
          <a:prstGeom prst="rect">
            <a:avLst/>
          </a:prstGeom>
          <a:solidFill>
            <a:srgbClr val="0F1824"/>
          </a:solidFill>
          <a:ln w="9525">
            <a:solidFill>
              <a:srgbClr val="3DD68C"/>
            </a:solidFill>
            <a:prstDash val="solid"/>
          </a:ln>
        </p:spPr>
      </p:sp>
      <p:pic>
        <p:nvPicPr>
          <p:cNvPr id="3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5010912"/>
            <a:ext cx="457200" cy="457200"/>
          </a:xfrm>
          <a:prstGeom prst="rect">
            <a:avLst/>
          </a:prstGeom>
        </p:spPr>
      </p:pic>
      <p:sp>
        <p:nvSpPr>
          <p:cNvPr id="36" name="Text 33"/>
          <p:cNvSpPr/>
          <p:nvPr/>
        </p:nvSpPr>
        <p:spPr>
          <a:xfrm>
            <a:off x="1371600" y="4965192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DD6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Environmentálne alternatívy (nezahrnuté v príkone vyššie)</a:t>
            </a:r>
            <a:endParaRPr lang="en-US" sz="1250" dirty="0"/>
          </a:p>
        </p:txBody>
      </p:sp>
      <p:sp>
        <p:nvSpPr>
          <p:cNvPr id="37" name="Text 34"/>
          <p:cNvSpPr/>
          <p:nvPr/>
        </p:nvSpPr>
        <p:spPr>
          <a:xfrm>
            <a:off x="1371600" y="5303520"/>
            <a:ext cx="10058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spcAft>
                <a:spcPts val="300"/>
              </a:spcAft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Severná lokalita — využitie vonkajšieho chladu na predchladenie (free-cooling) niekoľko mesiacov v roku.   </a:t>
            </a:r>
            <a:endParaRPr lang="en-US" sz="1100" dirty="0"/>
          </a:p>
          <a:p>
            <a:pPr indent="0" marL="0">
              <a:lnSpc>
                <a:spcPct val="105000"/>
              </a:lnSpc>
              <a:spcAft>
                <a:spcPts val="300"/>
              </a:spcAft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Rekuperácia odpadového tepla z chladenia na ohrev tepelnej/regeneračnej zóny.   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Fotovoltika a zelená strecha (viď vizualizácia budovy) — zníženie sieťového odberu o desiatky percent.</a:t>
            </a:r>
            <a:endParaRPr lang="en-US" sz="1100" dirty="0"/>
          </a:p>
        </p:txBody>
      </p:sp>
      <p:sp>
        <p:nvSpPr>
          <p:cNvPr id="38" name="Text 35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NÁVRATNOSŤ INVESTÍCIE — GLACIER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430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ROI model: 500 operátorov, výstavba 2 roky, exit po 6 rokoch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48640" y="1325880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Investícia 54 M €  ·  prevádzka ~3,1 M €/rok  ·  prínos ~30 tis. €/operátor/rok (prevencia zranení, PTSD, aklimatizácie, predĺženie kariéry, kognitívna prevaha) = 15 M €/rok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965960"/>
            <a:ext cx="6949440" cy="361188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</p:spPr>
      </p:sp>
      <p:graphicFrame>
        <p:nvGraphicFramePr>
          <p:cNvPr id="6" name="Chart 0" descr=""/>
          <p:cNvGraphicFramePr/>
          <p:nvPr/>
        </p:nvGraphicFramePr>
        <p:xfrm>
          <a:off x="548640" y="2011680"/>
          <a:ext cx="6858000" cy="3108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/>
          <p:nvPr/>
        </p:nvSpPr>
        <p:spPr>
          <a:xfrm>
            <a:off x="640080" y="516636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VÝSTAVBA</a:t>
            </a:r>
            <a:pPr indent="0" marL="0">
              <a:buNone/>
            </a:pPr>
            <a:r>
              <a:rPr lang="en-US" sz="900" b="1" spc="1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 ←  6 ROKOV UŽÍVANIA  →</a:t>
            </a:r>
            <a:endParaRPr lang="en-US" sz="900" dirty="0"/>
          </a:p>
        </p:txBody>
      </p:sp>
      <p:sp>
        <p:nvSpPr>
          <p:cNvPr id="8" name="Shape 5"/>
          <p:cNvSpPr/>
          <p:nvPr/>
        </p:nvSpPr>
        <p:spPr>
          <a:xfrm>
            <a:off x="7680960" y="2011680"/>
            <a:ext cx="3931920" cy="141732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680960" y="2011680"/>
            <a:ext cx="54864" cy="141732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2212848"/>
            <a:ext cx="384048" cy="38404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366760" y="21945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ROK 7 — Break-even</a:t>
            </a:r>
            <a:endParaRPr lang="en-US" sz="1250" dirty="0"/>
          </a:p>
        </p:txBody>
      </p:sp>
      <p:sp>
        <p:nvSpPr>
          <p:cNvPr id="12" name="Text 8"/>
          <p:cNvSpPr/>
          <p:nvPr/>
        </p:nvSpPr>
        <p:spPr>
          <a:xfrm>
            <a:off x="7900416" y="2670048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Kumulatívny prínos prvýkrát prekročí všetky náklady. Čistý +5,7 M €.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7680960" y="3593592"/>
            <a:ext cx="3931920" cy="141732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7680960" y="3593592"/>
            <a:ext cx="54864" cy="1417320"/>
          </a:xfrm>
          <a:prstGeom prst="rect">
            <a:avLst/>
          </a:prstGeom>
          <a:solidFill>
            <a:srgbClr val="F5A623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2128" y="3794760"/>
            <a:ext cx="384048" cy="38404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366760" y="3776472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ROK 8 — Exit (6. rok užívania)</a:t>
            </a:r>
            <a:endParaRPr lang="en-US" sz="1250" dirty="0"/>
          </a:p>
        </p:txBody>
      </p:sp>
      <p:sp>
        <p:nvSpPr>
          <p:cNvPr id="17" name="Text 12"/>
          <p:cNvSpPr/>
          <p:nvPr/>
        </p:nvSpPr>
        <p:spPr>
          <a:xfrm>
            <a:off x="7900416" y="425196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Cieľový moment exitu. Čistý prínos +17,6 M €, ROI +33 %. Overený a stabilizovaný projekt s partnerstvami.</a:t>
            </a:r>
            <a:endParaRPr lang="en-US" sz="1050" dirty="0"/>
          </a:p>
        </p:txBody>
      </p:sp>
      <p:sp>
        <p:nvSpPr>
          <p:cNvPr id="18" name="Shape 13"/>
          <p:cNvSpPr/>
          <p:nvPr/>
        </p:nvSpPr>
        <p:spPr>
          <a:xfrm>
            <a:off x="7680960" y="5175504"/>
            <a:ext cx="3931920" cy="182880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7680960" y="5175504"/>
            <a:ext cx="54864" cy="1828800"/>
          </a:xfrm>
          <a:prstGeom prst="rect">
            <a:avLst/>
          </a:prstGeom>
          <a:solidFill>
            <a:srgbClr val="3DD68C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2128" y="5376672"/>
            <a:ext cx="384048" cy="38404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366760" y="5358384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DD6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ROK 10+ — Ďalšia životnosť</a:t>
            </a:r>
            <a:endParaRPr lang="en-US" sz="1250" dirty="0"/>
          </a:p>
        </p:txBody>
      </p:sp>
      <p:sp>
        <p:nvSpPr>
          <p:cNvPr id="22" name="Text 16"/>
          <p:cNvSpPr/>
          <p:nvPr/>
        </p:nvSpPr>
        <p:spPr>
          <a:xfrm>
            <a:off x="7900416" y="5833872"/>
            <a:ext cx="3566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 exite zariadenie ďalej generuje ~12 M €/rok čistého prínosu. ROI +77 % v 10. roku, životnosť 20+ rokov.</a:t>
            </a:r>
            <a:endParaRPr lang="en-US" sz="1050" dirty="0"/>
          </a:p>
        </p:txBody>
      </p:sp>
      <p:sp>
        <p:nvSpPr>
          <p:cNvPr id="23" name="Text 17"/>
          <p:cNvSpPr/>
          <p:nvPr/>
        </p:nvSpPr>
        <p:spPr>
          <a:xfrm>
            <a:off x="548640" y="5943600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i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Každé 1 € investované do GLACIER vráti ~1,3 € do exitu (rok 8) a ~1,8 € do roku 10 — pri 500 operátoroch a životnosti 20+ rokov.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STABILIZAČNÝ PLÁN &amp; EXIT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Výstavba 2 roky · 6 rokov užívania · exit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2715768" cy="365760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1828800"/>
            <a:ext cx="54864" cy="3657600"/>
          </a:xfrm>
          <a:prstGeom prst="rect">
            <a:avLst/>
          </a:prstGeom>
          <a:solidFill>
            <a:srgbClr val="7DD3FC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20574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ROK 1–2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77240" y="246888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4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Výstavba prototypu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86384" y="3200400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Stavba GLACIER 3 000 m² na Slovensku. Inštalácia environmentálneho jadra, simulačných rozhraní a dátovej platformy. Náklad 54 M € (CAPEX).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154680" y="338328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355848" y="1828800"/>
            <a:ext cx="2715768" cy="365760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355848" y="1828800"/>
            <a:ext cx="54864" cy="3657600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12" name="Text 10"/>
          <p:cNvSpPr/>
          <p:nvPr/>
        </p:nvSpPr>
        <p:spPr>
          <a:xfrm>
            <a:off x="3584448" y="20574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ROK 3–4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84448" y="246888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4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Pilotáž &amp; stabilizácia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3593592" y="3200400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Zber dát na prvých jednotkách SOF. Validácia protokolov chladu a výšky. Akademickí partneri. Prvé exportné rokovania s NATO.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5961888" y="338328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163056" y="1828800"/>
            <a:ext cx="2715768" cy="365760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163056" y="1828800"/>
            <a:ext cx="54864" cy="3657600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18" name="Text 16"/>
          <p:cNvSpPr/>
          <p:nvPr/>
        </p:nvSpPr>
        <p:spPr>
          <a:xfrm>
            <a:off x="6391656" y="20574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ROK 5–6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391656" y="246888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4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Škálovanie partnerstiev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0" y="3200400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 modulov FROST/BLIZZARD partnerom NATO. Stabilizované partnerstvá, referencie a publikácie. Príprava VANGUARD huba.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8769096" y="338328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8970264" y="1828800"/>
            <a:ext cx="2715768" cy="365760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8970264" y="1828800"/>
            <a:ext cx="54864" cy="3657600"/>
          </a:xfrm>
          <a:prstGeom prst="rect">
            <a:avLst/>
          </a:prstGeom>
          <a:solidFill>
            <a:srgbClr val="3DD68C"/>
          </a:solidFill>
          <a:ln/>
        </p:spPr>
      </p:sp>
      <p:sp>
        <p:nvSpPr>
          <p:cNvPr id="24" name="Text 22"/>
          <p:cNvSpPr/>
          <p:nvPr/>
        </p:nvSpPr>
        <p:spPr>
          <a:xfrm>
            <a:off x="9198864" y="20574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DD6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ROK 6+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9198864" y="246888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4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EXIT</a:t>
            </a:r>
            <a:endParaRPr lang="en-US" sz="1450" dirty="0"/>
          </a:p>
        </p:txBody>
      </p:sp>
      <p:sp>
        <p:nvSpPr>
          <p:cNvPr id="26" name="Text 24"/>
          <p:cNvSpPr/>
          <p:nvPr/>
        </p:nvSpPr>
        <p:spPr>
          <a:xfrm>
            <a:off x="9208008" y="3200400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Predaj overeného a stabilizovaného projektu (technológia + partnerstvá + dáta) strategickému investorovi alebo NATO NSPA. Zariadenie ďalej v prevádzke 20+ rokov.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548640" y="5715000"/>
            <a:ext cx="11064240" cy="777240"/>
          </a:xfrm>
          <a:prstGeom prst="rect">
            <a:avLst/>
          </a:prstGeom>
          <a:solidFill>
            <a:srgbClr val="22303F"/>
          </a:solidFill>
          <a:ln w="15240">
            <a:solidFill>
              <a:srgbClr val="3DD68C"/>
            </a:solidFill>
            <a:prstDash val="solid"/>
          </a:ln>
        </p:spPr>
      </p:sp>
      <p:pic>
        <p:nvPicPr>
          <p:cNvPr id="2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5870448"/>
            <a:ext cx="457200" cy="457200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1417320" y="5870448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Exit za 6 rokov po výstavbe.  </a:t>
            </a:r>
            <a:pPr indent="0" marL="0">
              <a:buNone/>
            </a:pPr>
            <a:r>
              <a:rPr lang="en-US" sz="12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Investor vstupuje do overeného konceptu s prototypom, dátami a partnerskou sieťou — nie do rizika nuly.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STRATÉGIA PREDAJA — NATO &amp; PARTNERI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247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Suverénne riešenie na kľúč — od jednotky po hub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 je navrhnuté na replikáciu. Každý modul, protokol aj dátová architektúra sú exportovateľné bez proprietárneho zámku — partner získa suverénny systém.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621024" cy="329184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2011680"/>
            <a:ext cx="54864" cy="3291840"/>
          </a:xfrm>
          <a:prstGeom prst="rect">
            <a:avLst/>
          </a:prstGeom>
          <a:solidFill>
            <a:srgbClr val="7DD3FC"/>
          </a:solidFill>
          <a:ln/>
        </p:spPr>
      </p:sp>
      <p:sp>
        <p:nvSpPr>
          <p:cNvPr id="7" name="Text 5"/>
          <p:cNvSpPr/>
          <p:nvPr/>
        </p:nvSpPr>
        <p:spPr>
          <a:xfrm>
            <a:off x="804672" y="22402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FROST / BLIZZARD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04672" y="269748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9–27 M €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804672" y="329184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Cieľ: V4, Baltik, severná Európa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813816" y="3977640"/>
            <a:ext cx="3154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 na úrovni jednotky/roty. Aklimatizácia, bojová simulácia, národný štandard prípravy SOF.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261104" y="2011680"/>
            <a:ext cx="3621024" cy="329184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261104" y="2011680"/>
            <a:ext cx="54864" cy="3291840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13" name="Text 11"/>
          <p:cNvSpPr/>
          <p:nvPr/>
        </p:nvSpPr>
        <p:spPr>
          <a:xfrm>
            <a:off x="4517136" y="22402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GLACIER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4517136" y="269748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 M €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4517136" y="329184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5A6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Cieľ: národné SOF velenia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26280" y="3977640"/>
            <a:ext cx="3154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Vlajkový modul s plným spektrom a výskumnou diagnostikou. Referencia zo Slovenska.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973568" y="2011680"/>
            <a:ext cx="3621024" cy="329184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7973568" y="2011680"/>
            <a:ext cx="54864" cy="3291840"/>
          </a:xfrm>
          <a:prstGeom prst="rect">
            <a:avLst/>
          </a:prstGeom>
          <a:solidFill>
            <a:srgbClr val="3DD68C"/>
          </a:solidFill>
          <a:ln/>
        </p:spPr>
      </p:sp>
      <p:sp>
        <p:nvSpPr>
          <p:cNvPr id="19" name="Text 17"/>
          <p:cNvSpPr/>
          <p:nvPr/>
        </p:nvSpPr>
        <p:spPr>
          <a:xfrm>
            <a:off x="8229600" y="22402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DD6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VANGUARD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8229600" y="269748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108 M €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8229600" y="329184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DD6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Cieľ: NATO NSPA, mnohonárodné centrá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8238744" y="3977640"/>
            <a:ext cx="3154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Rezidenčný národný hub. Mnohonárodný výcvik, výskum, publikácie. Spoločná NATO kapacita.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548640" y="55321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Výrobno-technologický partner: Atlas Futura GmbH (DE)  ·  Realizačný a prevádzkový partner: Lextom s.r.o. (SK)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TECHNOLOGICKÝ NÁSKOK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 pripravená na ďalšiu generáciu výcviku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 nie je hotový produkt, ale rozširovateľná platforma. Riadené prostredie a dátový základ umožňujú integrovať technológie, ktoré inde nemajú kde bežať.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621024" cy="196596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2011680"/>
            <a:ext cx="54864" cy="196596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2240280"/>
            <a:ext cx="411480" cy="411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98448" y="2212848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AI-riadené protokoly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86384" y="2852928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Dátová platforma prispôsobuje tréning, teplotu, výšku a regeneráciu každému operátorovi v reálnom čase. Koniec uniformného prístupu.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261104" y="2011680"/>
            <a:ext cx="3621024" cy="196596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261104" y="2011680"/>
            <a:ext cx="54864" cy="196596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04" y="2240280"/>
            <a:ext cx="411480" cy="41148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010912" y="2212848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Exoskelety &amp; nositeľná robotika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4498848" y="2852928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Testovanie exoskeletov v klimatických podmienkach, optimalizácia nosenia záťaže, arktické exo-obleky.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7973568" y="2011680"/>
            <a:ext cx="3621024" cy="196596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7973568" y="2011680"/>
            <a:ext cx="54864" cy="196596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2168" y="2240280"/>
            <a:ext cx="411480" cy="41148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723376" y="2212848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Neurofeedback &amp; kognitívna stimulácia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8211312" y="2852928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Wearable EEG v CQB scenároch, neinvazívna stimulácia, validácia protokolov pre rýchlejší OODA cyklus.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548640" y="4114800"/>
            <a:ext cx="3621024" cy="196596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548640" y="4114800"/>
            <a:ext cx="54864" cy="196596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4343400"/>
            <a:ext cx="411480" cy="41148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298448" y="4315968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Digitálny dvojník operátora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786384" y="4956048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fyziológie, kariéry a výkonu každého operátora. ICE FORCE generuje dáta na predikciu zranenia 2–3 týždne vopred.</a:t>
            </a:r>
            <a:endParaRPr lang="en-US" sz="1050" dirty="0"/>
          </a:p>
        </p:txBody>
      </p:sp>
      <p:sp>
        <p:nvSpPr>
          <p:cNvPr id="25" name="Shape 19"/>
          <p:cNvSpPr/>
          <p:nvPr/>
        </p:nvSpPr>
        <p:spPr>
          <a:xfrm>
            <a:off x="4261104" y="4114800"/>
            <a:ext cx="3621024" cy="196596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4261104" y="4114800"/>
            <a:ext cx="54864" cy="196596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9704" y="4343400"/>
            <a:ext cx="411480" cy="41148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010912" y="4315968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Genomická personalizácia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4498848" y="4956048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Tréning podľa genetického a metabolického profilu. ICE FORCE ako testovacia platforma pre individualizovanú prípravu.</a:t>
            </a:r>
            <a:endParaRPr lang="en-US" sz="1050" dirty="0"/>
          </a:p>
        </p:txBody>
      </p:sp>
      <p:sp>
        <p:nvSpPr>
          <p:cNvPr id="30" name="Shape 23"/>
          <p:cNvSpPr/>
          <p:nvPr/>
        </p:nvSpPr>
        <p:spPr>
          <a:xfrm>
            <a:off x="7973568" y="4114800"/>
            <a:ext cx="3621024" cy="196596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31" name="Shape 24"/>
          <p:cNvSpPr/>
          <p:nvPr/>
        </p:nvSpPr>
        <p:spPr>
          <a:xfrm>
            <a:off x="7973568" y="4114800"/>
            <a:ext cx="54864" cy="1965960"/>
          </a:xfrm>
          <a:prstGeom prst="rect">
            <a:avLst/>
          </a:prstGeom>
          <a:solidFill>
            <a:srgbClr val="7DD3FC"/>
          </a:solidFill>
          <a:ln/>
        </p:spPr>
      </p:sp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2168" y="4343400"/>
            <a:ext cx="411480" cy="411480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8723376" y="4315968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Human-AI teaming</a:t>
            </a:r>
            <a:endParaRPr lang="en-US" sz="1250" dirty="0"/>
          </a:p>
        </p:txBody>
      </p:sp>
      <p:sp>
        <p:nvSpPr>
          <p:cNvPr id="34" name="Text 26"/>
          <p:cNvSpPr/>
          <p:nvPr/>
        </p:nvSpPr>
        <p:spPr>
          <a:xfrm>
            <a:off x="8211312" y="4956048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Príprava hybridných tímov — operátor + AI agent + dron — v plne kontrolovanom a opakovateľnom prostredí.</a:t>
            </a:r>
            <a:endParaRPr lang="en-US" sz="1050" dirty="0"/>
          </a:p>
        </p:txBody>
      </p:sp>
      <p:sp>
        <p:nvSpPr>
          <p:cNvPr id="35" name="Text 27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36" name="Text 28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E548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DÔVERNOSŤ &amp; VLASTNÍCTVO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247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Chránené aktívum — výhradné vlastníctvo Lextom s.r.o.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155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Tento dokument a celý koncept ICE FORCE sú dôverné. Predstavujú duševné vlastníctvo a obchodné tajomstvo, ktorých hodnota spočíva práve v ich exkluzivite.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5440680" cy="141732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2103120"/>
            <a:ext cx="54864" cy="1417320"/>
          </a:xfrm>
          <a:prstGeom prst="rect">
            <a:avLst/>
          </a:prstGeom>
          <a:solidFill>
            <a:srgbClr val="E5484D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450592"/>
            <a:ext cx="713232" cy="713232"/>
          </a:xfrm>
          <a:prstGeom prst="ellipse">
            <a:avLst/>
          </a:prstGeom>
          <a:solidFill>
            <a:srgbClr val="0F1824"/>
          </a:solidFill>
          <a:ln w="12700">
            <a:solidFill>
              <a:srgbClr val="E5484D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606040"/>
            <a:ext cx="402336" cy="40233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737360" y="2359152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Výhradné vlastníctvo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737360" y="2761488"/>
            <a:ext cx="4114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Celý koncept, dokumentácia, protokoly, dátová architektúra a značka ICE FORCE sú výhradným majetkom Lextom s.r.o.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6172200" y="2103120"/>
            <a:ext cx="5440680" cy="141732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172200" y="2103120"/>
            <a:ext cx="54864" cy="1417320"/>
          </a:xfrm>
          <a:prstGeom prst="rect">
            <a:avLst/>
          </a:prstGeom>
          <a:solidFill>
            <a:srgbClr val="E5484D"/>
          </a:solidFill>
          <a:ln/>
        </p:spPr>
      </p:sp>
      <p:sp>
        <p:nvSpPr>
          <p:cNvPr id="13" name="Shape 10"/>
          <p:cNvSpPr/>
          <p:nvPr/>
        </p:nvSpPr>
        <p:spPr>
          <a:xfrm>
            <a:off x="6428232" y="2450592"/>
            <a:ext cx="713232" cy="713232"/>
          </a:xfrm>
          <a:prstGeom prst="ellipse">
            <a:avLst/>
          </a:prstGeom>
          <a:solidFill>
            <a:srgbClr val="0F1824"/>
          </a:solidFill>
          <a:ln w="12700">
            <a:solidFill>
              <a:srgbClr val="E5484D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2606040"/>
            <a:ext cx="402336" cy="402336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360920" y="2359152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Zákaz šírenia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7360920" y="2761488"/>
            <a:ext cx="4114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Akékoľvek kopírovanie, distribúcia, prezentovanie tretím stranám alebo zverejnenie bez písomného súhlasu Lextom s.r.o. je zakázané.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48640" y="3703320"/>
            <a:ext cx="5440680" cy="141732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548640" y="3703320"/>
            <a:ext cx="54864" cy="1417320"/>
          </a:xfrm>
          <a:prstGeom prst="rect">
            <a:avLst/>
          </a:prstGeom>
          <a:solidFill>
            <a:srgbClr val="E5484D"/>
          </a:solidFill>
          <a:ln/>
        </p:spPr>
      </p:sp>
      <p:sp>
        <p:nvSpPr>
          <p:cNvPr id="19" name="Shape 15"/>
          <p:cNvSpPr/>
          <p:nvPr/>
        </p:nvSpPr>
        <p:spPr>
          <a:xfrm>
            <a:off x="804672" y="4050792"/>
            <a:ext cx="713232" cy="713232"/>
          </a:xfrm>
          <a:prstGeom prst="ellipse">
            <a:avLst/>
          </a:prstGeom>
          <a:solidFill>
            <a:srgbClr val="0F1824"/>
          </a:solidFill>
          <a:ln w="12700">
            <a:solidFill>
              <a:srgbClr val="E5484D"/>
            </a:solidFill>
            <a:prstDash val="solid"/>
          </a:ln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4206240"/>
            <a:ext cx="402336" cy="402336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737360" y="3959352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Ochrana IP</a:t>
            </a:r>
            <a:endParaRPr lang="en-US" sz="1400" dirty="0"/>
          </a:p>
        </p:txBody>
      </p:sp>
      <p:sp>
        <p:nvSpPr>
          <p:cNvPr id="22" name="Text 17"/>
          <p:cNvSpPr/>
          <p:nvPr/>
        </p:nvSpPr>
        <p:spPr>
          <a:xfrm>
            <a:off x="1737360" y="4361688"/>
            <a:ext cx="4114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Modulárna architektúra, protokoly a dátový model tvoria chránené portfólio — kľúčovú zložku exit hodnoty projektu.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6172200" y="3703320"/>
            <a:ext cx="5440680" cy="1417320"/>
          </a:xfrm>
          <a:prstGeom prst="rect">
            <a:avLst/>
          </a:prstGeom>
          <a:solidFill>
            <a:srgbClr val="16202E"/>
          </a:solidFill>
          <a:ln w="9525">
            <a:solidFill>
              <a:srgbClr val="24303F"/>
            </a:solidFill>
            <a:prstDash val="solid"/>
          </a:ln>
          <a:effectLst>
            <a:outerShdw sx="100000" sy="100000" kx="0" ky="0" algn="bl" rotWithShape="0" blurRad="127000" dist="50800" dir="8100000">
              <a:srgbClr val="000000">
                <a:alpha val="45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6172200" y="3703320"/>
            <a:ext cx="54864" cy="1417320"/>
          </a:xfrm>
          <a:prstGeom prst="rect">
            <a:avLst/>
          </a:prstGeom>
          <a:solidFill>
            <a:srgbClr val="E5484D"/>
          </a:solidFill>
          <a:ln/>
        </p:spPr>
      </p:sp>
      <p:sp>
        <p:nvSpPr>
          <p:cNvPr id="25" name="Shape 20"/>
          <p:cNvSpPr/>
          <p:nvPr/>
        </p:nvSpPr>
        <p:spPr>
          <a:xfrm>
            <a:off x="6428232" y="4050792"/>
            <a:ext cx="713232" cy="713232"/>
          </a:xfrm>
          <a:prstGeom prst="ellipse">
            <a:avLst/>
          </a:prstGeom>
          <a:solidFill>
            <a:srgbClr val="0F1824"/>
          </a:solidFill>
          <a:ln w="12700">
            <a:solidFill>
              <a:srgbClr val="E5484D"/>
            </a:solidFill>
            <a:prstDash val="solid"/>
          </a:ln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4206240"/>
            <a:ext cx="402336" cy="402336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7360920" y="3959352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Zmluvný rámec</a:t>
            </a:r>
            <a:endParaRPr lang="en-US" sz="1400" dirty="0"/>
          </a:p>
        </p:txBody>
      </p:sp>
      <p:sp>
        <p:nvSpPr>
          <p:cNvPr id="28" name="Text 22"/>
          <p:cNvSpPr/>
          <p:nvPr/>
        </p:nvSpPr>
        <p:spPr>
          <a:xfrm>
            <a:off x="7360920" y="4361688"/>
            <a:ext cx="4114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Prístup k projektu sa poskytuje výhradne na základe NDA. Investorské rokovania prebiehajú v chránenom dôvernom režime.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548640" y="5440680"/>
            <a:ext cx="11064240" cy="1051560"/>
          </a:xfrm>
          <a:prstGeom prst="rect">
            <a:avLst/>
          </a:prstGeom>
          <a:solidFill>
            <a:srgbClr val="2A1518"/>
          </a:solidFill>
          <a:ln w="15240">
            <a:solidFill>
              <a:srgbClr val="E5484D"/>
            </a:solidFill>
            <a:prstDash val="solid"/>
          </a:ln>
        </p:spPr>
      </p:sp>
      <p:pic>
        <p:nvPicPr>
          <p:cNvPr id="3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5669280"/>
            <a:ext cx="457200" cy="457200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1371600" y="5532120"/>
            <a:ext cx="10058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DÔVERNÉ — © Lextom s.r.o. 2026. 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Materiál je určený výhradne adresátovi pre účely investičného posúdenia. Jeho prevzatím adresát berie na vedomie dôverný charakter a zaväzuje sa k mlčanlivosti.</a:t>
            </a:r>
            <a:endParaRPr lang="en-US" sz="1300" dirty="0"/>
          </a:p>
        </p:txBody>
      </p:sp>
      <p:sp>
        <p:nvSpPr>
          <p:cNvPr id="32" name="Text 25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900" dirty="0"/>
          </a:p>
        </p:txBody>
      </p:sp>
      <p:sp>
        <p:nvSpPr>
          <p:cNvPr id="33" name="Text 26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A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building_aerial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0A1018">
              <a:alpha val="8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3749040"/>
            <a:ext cx="12161520" cy="3108960"/>
          </a:xfrm>
          <a:prstGeom prst="rect">
            <a:avLst/>
          </a:prstGeom>
          <a:solidFill>
            <a:srgbClr val="0A1018">
              <a:alpha val="88000"/>
            </a:srgbClr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02920"/>
            <a:ext cx="457200" cy="4572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097280" y="45720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spc="400" kern="0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FORCE</a:t>
            </a:r>
            <a:endParaRPr lang="en-US" sz="2600" dirty="0"/>
          </a:p>
        </p:txBody>
      </p:sp>
      <p:sp>
        <p:nvSpPr>
          <p:cNvPr id="7" name="Text 3"/>
          <p:cNvSpPr/>
          <p:nvPr/>
        </p:nvSpPr>
        <p:spPr>
          <a:xfrm>
            <a:off x="548640" y="32004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EAF2F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Prostredie, ktoré formuje operátora.</a:t>
            </a:r>
            <a:endParaRPr lang="en-US" sz="3600" dirty="0"/>
          </a:p>
        </p:txBody>
      </p:sp>
      <p:sp>
        <p:nvSpPr>
          <p:cNvPr id="8" name="Text 4"/>
          <p:cNvSpPr/>
          <p:nvPr/>
        </p:nvSpPr>
        <p:spPr>
          <a:xfrm>
            <a:off x="566928" y="411480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Pozývame vás na technickú demonštráciu v prototype GLACIER na Slovensku — pre generálny štáb, obstarávací tím a vojenské zdravotníctvo.</a:t>
            </a:r>
            <a:endParaRPr lang="en-US" sz="1350" dirty="0"/>
          </a:p>
        </p:txBody>
      </p:sp>
      <p:sp>
        <p:nvSpPr>
          <p:cNvPr id="9" name="Shape 5"/>
          <p:cNvSpPr/>
          <p:nvPr/>
        </p:nvSpPr>
        <p:spPr>
          <a:xfrm>
            <a:off x="548640" y="5212080"/>
            <a:ext cx="11064240" cy="1051560"/>
          </a:xfrm>
          <a:prstGeom prst="rect">
            <a:avLst/>
          </a:prstGeom>
          <a:solidFill>
            <a:srgbClr val="0F1824">
              <a:alpha val="90000"/>
            </a:srgbClr>
          </a:solidFill>
          <a:ln w="12700">
            <a:solidFill>
              <a:srgbClr val="7DD3FC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22960" y="544068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Tomáš Hvostik</a:t>
            </a:r>
            <a:endParaRPr lang="en-US" sz="1600" dirty="0"/>
          </a:p>
          <a:p>
            <a:pPr indent="0" marL="0">
              <a:buNone/>
            </a:pPr>
            <a:r>
              <a:rPr lang="en-US" sz="1150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Odborný garant a vedenie projektu  ·  Slovensko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6400800" y="5468112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200" kern="0" dirty="0">
                <a:solidFill>
                  <a:srgbClr val="93A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SPOLOČNÝ PROJEKT</a:t>
            </a:r>
            <a:endParaRPr lang="en-US" sz="1000" dirty="0"/>
          </a:p>
          <a:p>
            <a:pPr algn="r" indent="0" marL="0">
              <a:buNone/>
            </a:pPr>
            <a:r>
              <a:rPr lang="en-US" sz="1250" dirty="0">
                <a:solidFill>
                  <a:srgbClr val="EAF2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Atlas Futura GmbH (Nemecko)  ·  Lextom s.r.o. (Slovensko)</a:t>
            </a:r>
            <a:endParaRPr lang="en-US" sz="1000" dirty="0"/>
          </a:p>
        </p:txBody>
      </p:sp>
      <p:sp>
        <p:nvSpPr>
          <p:cNvPr id="12" name="Text 8"/>
          <p:cNvSpPr/>
          <p:nvPr/>
        </p:nvSpPr>
        <p:spPr>
          <a:xfrm>
            <a:off x="548640" y="64465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6B7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DÔVERNÉ · Výhradné vlastníctvo Lextom s.r.o. · akékoľvek šírenie zakázané · 2026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ICE FORCE — Centrum simulácie a ľudskej výkonnosti</dc:title>
  <dc:subject>PptxGenJS Presentation</dc:subject>
  <dc:creator>Dr. Tomáš Hvostik</dc:creator>
  <cp:lastModifiedBy>Dr. Tomáš Hvostik</cp:lastModifiedBy>
  <cp:revision>1</cp:revision>
  <dcterms:created xsi:type="dcterms:W3CDTF">2026-05-24T08:24:51Z</dcterms:created>
  <dcterms:modified xsi:type="dcterms:W3CDTF">2026-05-24T08:24:51Z</dcterms:modified>
</cp:coreProperties>
</file>